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5"/>
  </p:notesMasterIdLst>
  <p:sldIdLst>
    <p:sldId id="322" r:id="rId2"/>
    <p:sldId id="324" r:id="rId3"/>
    <p:sldId id="346" r:id="rId4"/>
    <p:sldId id="318" r:id="rId5"/>
    <p:sldId id="364" r:id="rId6"/>
    <p:sldId id="362" r:id="rId7"/>
    <p:sldId id="365" r:id="rId8"/>
    <p:sldId id="343" r:id="rId9"/>
    <p:sldId id="336" r:id="rId10"/>
    <p:sldId id="337" r:id="rId11"/>
    <p:sldId id="259" r:id="rId12"/>
    <p:sldId id="319" r:id="rId13"/>
    <p:sldId id="320" r:id="rId14"/>
    <p:sldId id="340" r:id="rId15"/>
    <p:sldId id="377" r:id="rId16"/>
    <p:sldId id="381" r:id="rId17"/>
    <p:sldId id="332" r:id="rId18"/>
    <p:sldId id="378" r:id="rId19"/>
    <p:sldId id="333" r:id="rId20"/>
    <p:sldId id="380" r:id="rId21"/>
    <p:sldId id="379" r:id="rId22"/>
    <p:sldId id="338" r:id="rId23"/>
    <p:sldId id="366" r:id="rId24"/>
    <p:sldId id="342" r:id="rId25"/>
    <p:sldId id="334" r:id="rId26"/>
    <p:sldId id="341" r:id="rId27"/>
    <p:sldId id="382" r:id="rId28"/>
    <p:sldId id="367" r:id="rId29"/>
    <p:sldId id="344" r:id="rId30"/>
    <p:sldId id="308" r:id="rId31"/>
    <p:sldId id="384" r:id="rId32"/>
    <p:sldId id="385" r:id="rId33"/>
    <p:sldId id="386" r:id="rId34"/>
    <p:sldId id="387" r:id="rId35"/>
    <p:sldId id="315" r:id="rId36"/>
    <p:sldId id="310" r:id="rId37"/>
    <p:sldId id="388" r:id="rId38"/>
    <p:sldId id="368" r:id="rId39"/>
    <p:sldId id="369" r:id="rId40"/>
    <p:sldId id="370" r:id="rId41"/>
    <p:sldId id="373" r:id="rId42"/>
    <p:sldId id="352" r:id="rId43"/>
    <p:sldId id="392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0ECAE-2EE4-44B9-A7F9-948F73D6694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6AC6835-AF6E-4C41-9231-2838967EA1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ФГОС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23B85091-F5C4-4C0B-8F41-985D799A8142}" type="parTrans" cxnId="{127105B4-836F-4DF6-9508-16D54B7A4A91}">
      <dgm:prSet/>
      <dgm:spPr/>
    </dgm:pt>
    <dgm:pt modelId="{05CCC570-4195-4212-BBCB-D3E7740A3E30}" type="sibTrans" cxnId="{127105B4-836F-4DF6-9508-16D54B7A4A91}">
      <dgm:prSet/>
      <dgm:spPr/>
    </dgm:pt>
    <dgm:pt modelId="{9A9A32FD-2E54-422F-99B5-EBEC0910F94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НАЧАЛЬНОГО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ОБЩЕГО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ОБРАЗОВАНИЯ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(РЕАЛИЗАЦИЯ)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9C86ABAE-9077-404B-BCD7-3245FA4B5957}" type="parTrans" cxnId="{0AB3EB44-FA7E-4442-B0AF-A8057B64E7BF}">
      <dgm:prSet/>
      <dgm:spPr/>
    </dgm:pt>
    <dgm:pt modelId="{3ABC6D15-CCCF-48B0-BC19-D11E04E4A693}" type="sibTrans" cxnId="{0AB3EB44-FA7E-4442-B0AF-A8057B64E7BF}">
      <dgm:prSet/>
      <dgm:spPr/>
    </dgm:pt>
    <dgm:pt modelId="{E6B6AD9D-21FE-4560-927F-46032029231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ОСНОВНОГО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ОБЩЕГО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ОБРАЗОВАНИЯ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(ВВЕДЕНИЕ)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175155A4-3D60-4566-8606-D9990EAE1519}" type="parTrans" cxnId="{0EB67248-A377-4C8B-9549-857D6BA7206F}">
      <dgm:prSet/>
      <dgm:spPr/>
    </dgm:pt>
    <dgm:pt modelId="{BAFC2782-2FAF-4F68-9932-FD80CF348BC8}" type="sibTrans" cxnId="{0EB67248-A377-4C8B-9549-857D6BA7206F}">
      <dgm:prSet/>
      <dgm:spPr/>
    </dgm:pt>
    <dgm:pt modelId="{EF602409-3F63-4F21-B63F-D02CD1280D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СРЕДНЕГО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ПОЛНОГО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ОБЩЕГО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ОБРАЗОВАНИЯ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(РАЗРАБОТКА) 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2D25A1E3-6079-4A85-AEE6-A2BFFDDD178D}" type="parTrans" cxnId="{0EAF3EB0-1A21-4712-B272-188F64478842}">
      <dgm:prSet/>
      <dgm:spPr/>
    </dgm:pt>
    <dgm:pt modelId="{DD2ECCF1-560E-4114-AF04-29E3DF598403}" type="sibTrans" cxnId="{0EAF3EB0-1A21-4712-B272-188F64478842}">
      <dgm:prSet/>
      <dgm:spPr/>
    </dgm:pt>
    <dgm:pt modelId="{6EF4CD63-9CA1-463D-8DE5-B53D7FF4691B}" type="pres">
      <dgm:prSet presAssocID="{CDC0ECAE-2EE4-44B9-A7F9-948F73D669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9FEACF-4BE7-475F-BA2A-2CA740BAFF40}" type="pres">
      <dgm:prSet presAssocID="{C6AC6835-AF6E-4C41-9231-2838967EA136}" presName="hierRoot1" presStyleCnt="0">
        <dgm:presLayoutVars>
          <dgm:hierBranch/>
        </dgm:presLayoutVars>
      </dgm:prSet>
      <dgm:spPr/>
    </dgm:pt>
    <dgm:pt modelId="{6F82EC1F-A73F-47AA-B356-40C450859ED9}" type="pres">
      <dgm:prSet presAssocID="{C6AC6835-AF6E-4C41-9231-2838967EA136}" presName="rootComposite1" presStyleCnt="0"/>
      <dgm:spPr/>
    </dgm:pt>
    <dgm:pt modelId="{E02CA72C-BE7E-4867-A5DD-255277395C14}" type="pres">
      <dgm:prSet presAssocID="{C6AC6835-AF6E-4C41-9231-2838967EA136}" presName="rootText1" presStyleLbl="node0" presStyleIdx="0" presStyleCnt="1">
        <dgm:presLayoutVars>
          <dgm:chPref val="3"/>
        </dgm:presLayoutVars>
      </dgm:prSet>
      <dgm:spPr/>
    </dgm:pt>
    <dgm:pt modelId="{C9EB4E70-66CA-487D-9D4D-2DFFF40F899A}" type="pres">
      <dgm:prSet presAssocID="{C6AC6835-AF6E-4C41-9231-2838967EA136}" presName="rootConnector1" presStyleLbl="node1" presStyleIdx="0" presStyleCnt="0"/>
      <dgm:spPr/>
    </dgm:pt>
    <dgm:pt modelId="{7A41C77A-8DF3-4F2B-991A-7F8299E3DEBA}" type="pres">
      <dgm:prSet presAssocID="{C6AC6835-AF6E-4C41-9231-2838967EA136}" presName="hierChild2" presStyleCnt="0"/>
      <dgm:spPr/>
    </dgm:pt>
    <dgm:pt modelId="{95588BB6-9FE9-45D0-826C-960E7BFF1CEB}" type="pres">
      <dgm:prSet presAssocID="{9C86ABAE-9077-404B-BCD7-3245FA4B5957}" presName="Name35" presStyleLbl="parChTrans1D2" presStyleIdx="0" presStyleCnt="3"/>
      <dgm:spPr/>
    </dgm:pt>
    <dgm:pt modelId="{2CB6F0C2-0C61-40A4-81B5-D078F2409C09}" type="pres">
      <dgm:prSet presAssocID="{9A9A32FD-2E54-422F-99B5-EBEC0910F947}" presName="hierRoot2" presStyleCnt="0">
        <dgm:presLayoutVars>
          <dgm:hierBranch/>
        </dgm:presLayoutVars>
      </dgm:prSet>
      <dgm:spPr/>
    </dgm:pt>
    <dgm:pt modelId="{F5646B8E-09BB-4380-8A18-A29094BB7DE3}" type="pres">
      <dgm:prSet presAssocID="{9A9A32FD-2E54-422F-99B5-EBEC0910F947}" presName="rootComposite" presStyleCnt="0"/>
      <dgm:spPr/>
    </dgm:pt>
    <dgm:pt modelId="{DD4CDDFC-FA23-4705-9045-6DC1613016DB}" type="pres">
      <dgm:prSet presAssocID="{9A9A32FD-2E54-422F-99B5-EBEC0910F947}" presName="rootText" presStyleLbl="node2" presStyleIdx="0" presStyleCnt="3">
        <dgm:presLayoutVars>
          <dgm:chPref val="3"/>
        </dgm:presLayoutVars>
      </dgm:prSet>
      <dgm:spPr/>
    </dgm:pt>
    <dgm:pt modelId="{ABB236F8-FE7F-4626-803B-17D491A94266}" type="pres">
      <dgm:prSet presAssocID="{9A9A32FD-2E54-422F-99B5-EBEC0910F947}" presName="rootConnector" presStyleLbl="node2" presStyleIdx="0" presStyleCnt="3"/>
      <dgm:spPr/>
    </dgm:pt>
    <dgm:pt modelId="{44F5B5FF-9B4B-4AE6-A33F-3F1BDED5AA1A}" type="pres">
      <dgm:prSet presAssocID="{9A9A32FD-2E54-422F-99B5-EBEC0910F947}" presName="hierChild4" presStyleCnt="0"/>
      <dgm:spPr/>
    </dgm:pt>
    <dgm:pt modelId="{937BC36C-23EA-45D8-8B50-653DAF2B10EC}" type="pres">
      <dgm:prSet presAssocID="{9A9A32FD-2E54-422F-99B5-EBEC0910F947}" presName="hierChild5" presStyleCnt="0"/>
      <dgm:spPr/>
    </dgm:pt>
    <dgm:pt modelId="{E799D701-D452-4A9D-86BD-97E492A744B7}" type="pres">
      <dgm:prSet presAssocID="{175155A4-3D60-4566-8606-D9990EAE1519}" presName="Name35" presStyleLbl="parChTrans1D2" presStyleIdx="1" presStyleCnt="3"/>
      <dgm:spPr/>
    </dgm:pt>
    <dgm:pt modelId="{9513D529-79C9-4B0D-A3EB-141D7E2911B2}" type="pres">
      <dgm:prSet presAssocID="{E6B6AD9D-21FE-4560-927F-46032029231E}" presName="hierRoot2" presStyleCnt="0">
        <dgm:presLayoutVars>
          <dgm:hierBranch/>
        </dgm:presLayoutVars>
      </dgm:prSet>
      <dgm:spPr/>
    </dgm:pt>
    <dgm:pt modelId="{5B885754-0050-4F77-AB0E-7BBB36AADE12}" type="pres">
      <dgm:prSet presAssocID="{E6B6AD9D-21FE-4560-927F-46032029231E}" presName="rootComposite" presStyleCnt="0"/>
      <dgm:spPr/>
    </dgm:pt>
    <dgm:pt modelId="{15045CD7-99E0-4EA0-973C-4FC8715E991E}" type="pres">
      <dgm:prSet presAssocID="{E6B6AD9D-21FE-4560-927F-46032029231E}" presName="rootText" presStyleLbl="node2" presStyleIdx="1" presStyleCnt="3">
        <dgm:presLayoutVars>
          <dgm:chPref val="3"/>
        </dgm:presLayoutVars>
      </dgm:prSet>
      <dgm:spPr/>
    </dgm:pt>
    <dgm:pt modelId="{B248231D-8F48-498D-8296-3000F1A0B719}" type="pres">
      <dgm:prSet presAssocID="{E6B6AD9D-21FE-4560-927F-46032029231E}" presName="rootConnector" presStyleLbl="node2" presStyleIdx="1" presStyleCnt="3"/>
      <dgm:spPr/>
    </dgm:pt>
    <dgm:pt modelId="{0AD781F6-0A92-4642-9E84-C040F1360138}" type="pres">
      <dgm:prSet presAssocID="{E6B6AD9D-21FE-4560-927F-46032029231E}" presName="hierChild4" presStyleCnt="0"/>
      <dgm:spPr/>
    </dgm:pt>
    <dgm:pt modelId="{83F55292-645A-4830-A822-BE077BEB6E84}" type="pres">
      <dgm:prSet presAssocID="{E6B6AD9D-21FE-4560-927F-46032029231E}" presName="hierChild5" presStyleCnt="0"/>
      <dgm:spPr/>
    </dgm:pt>
    <dgm:pt modelId="{4A9F456B-86DC-4220-90A7-77D9DF357A7D}" type="pres">
      <dgm:prSet presAssocID="{2D25A1E3-6079-4A85-AEE6-A2BFFDDD178D}" presName="Name35" presStyleLbl="parChTrans1D2" presStyleIdx="2" presStyleCnt="3"/>
      <dgm:spPr/>
    </dgm:pt>
    <dgm:pt modelId="{FFC25E82-563D-46EA-9FA8-1712B2CE4385}" type="pres">
      <dgm:prSet presAssocID="{EF602409-3F63-4F21-B63F-D02CD1280DEF}" presName="hierRoot2" presStyleCnt="0">
        <dgm:presLayoutVars>
          <dgm:hierBranch/>
        </dgm:presLayoutVars>
      </dgm:prSet>
      <dgm:spPr/>
    </dgm:pt>
    <dgm:pt modelId="{DDDA127F-BE33-4E28-A1AA-C36278AAF29B}" type="pres">
      <dgm:prSet presAssocID="{EF602409-3F63-4F21-B63F-D02CD1280DEF}" presName="rootComposite" presStyleCnt="0"/>
      <dgm:spPr/>
    </dgm:pt>
    <dgm:pt modelId="{E4AA8FA5-DC94-4965-A975-FE92C2EDAB11}" type="pres">
      <dgm:prSet presAssocID="{EF602409-3F63-4F21-B63F-D02CD1280DEF}" presName="rootText" presStyleLbl="node2" presStyleIdx="2" presStyleCnt="3">
        <dgm:presLayoutVars>
          <dgm:chPref val="3"/>
        </dgm:presLayoutVars>
      </dgm:prSet>
      <dgm:spPr/>
    </dgm:pt>
    <dgm:pt modelId="{42C0A91E-105F-4A65-A59F-EA74C877EB81}" type="pres">
      <dgm:prSet presAssocID="{EF602409-3F63-4F21-B63F-D02CD1280DEF}" presName="rootConnector" presStyleLbl="node2" presStyleIdx="2" presStyleCnt="3"/>
      <dgm:spPr/>
    </dgm:pt>
    <dgm:pt modelId="{6B01D112-36D8-4A59-A702-D325E0FABB6D}" type="pres">
      <dgm:prSet presAssocID="{EF602409-3F63-4F21-B63F-D02CD1280DEF}" presName="hierChild4" presStyleCnt="0"/>
      <dgm:spPr/>
    </dgm:pt>
    <dgm:pt modelId="{F5E77824-0C2A-45AD-9AF3-1BF52B794EDB}" type="pres">
      <dgm:prSet presAssocID="{EF602409-3F63-4F21-B63F-D02CD1280DEF}" presName="hierChild5" presStyleCnt="0"/>
      <dgm:spPr/>
    </dgm:pt>
    <dgm:pt modelId="{CF845436-8A7F-4565-90F2-98FE52052A9F}" type="pres">
      <dgm:prSet presAssocID="{C6AC6835-AF6E-4C41-9231-2838967EA136}" presName="hierChild3" presStyleCnt="0"/>
      <dgm:spPr/>
    </dgm:pt>
  </dgm:ptLst>
  <dgm:cxnLst>
    <dgm:cxn modelId="{7AB8E46A-4202-4897-8845-BDEC722DA939}" type="presOf" srcId="{EF602409-3F63-4F21-B63F-D02CD1280DEF}" destId="{E4AA8FA5-DC94-4965-A975-FE92C2EDAB11}" srcOrd="0" destOrd="0" presId="urn:microsoft.com/office/officeart/2005/8/layout/orgChart1"/>
    <dgm:cxn modelId="{0AB3EB44-FA7E-4442-B0AF-A8057B64E7BF}" srcId="{C6AC6835-AF6E-4C41-9231-2838967EA136}" destId="{9A9A32FD-2E54-422F-99B5-EBEC0910F947}" srcOrd="0" destOrd="0" parTransId="{9C86ABAE-9077-404B-BCD7-3245FA4B5957}" sibTransId="{3ABC6D15-CCCF-48B0-BC19-D11E04E4A693}"/>
    <dgm:cxn modelId="{127105B4-836F-4DF6-9508-16D54B7A4A91}" srcId="{CDC0ECAE-2EE4-44B9-A7F9-948F73D66944}" destId="{C6AC6835-AF6E-4C41-9231-2838967EA136}" srcOrd="0" destOrd="0" parTransId="{23B85091-F5C4-4C0B-8F41-985D799A8142}" sibTransId="{05CCC570-4195-4212-BBCB-D3E7740A3E30}"/>
    <dgm:cxn modelId="{0EB67248-A377-4C8B-9549-857D6BA7206F}" srcId="{C6AC6835-AF6E-4C41-9231-2838967EA136}" destId="{E6B6AD9D-21FE-4560-927F-46032029231E}" srcOrd="1" destOrd="0" parTransId="{175155A4-3D60-4566-8606-D9990EAE1519}" sibTransId="{BAFC2782-2FAF-4F68-9932-FD80CF348BC8}"/>
    <dgm:cxn modelId="{2BF24050-B230-4D62-AB9B-54EEDA1A3640}" type="presOf" srcId="{EF602409-3F63-4F21-B63F-D02CD1280DEF}" destId="{42C0A91E-105F-4A65-A59F-EA74C877EB81}" srcOrd="1" destOrd="0" presId="urn:microsoft.com/office/officeart/2005/8/layout/orgChart1"/>
    <dgm:cxn modelId="{A95046AE-8A21-43CE-8473-2BEA202CB075}" type="presOf" srcId="{2D25A1E3-6079-4A85-AEE6-A2BFFDDD178D}" destId="{4A9F456B-86DC-4220-90A7-77D9DF357A7D}" srcOrd="0" destOrd="0" presId="urn:microsoft.com/office/officeart/2005/8/layout/orgChart1"/>
    <dgm:cxn modelId="{AC5F7C33-146C-4143-A2A9-5F671A02892C}" type="presOf" srcId="{C6AC6835-AF6E-4C41-9231-2838967EA136}" destId="{E02CA72C-BE7E-4867-A5DD-255277395C14}" srcOrd="0" destOrd="0" presId="urn:microsoft.com/office/officeart/2005/8/layout/orgChart1"/>
    <dgm:cxn modelId="{3E5DE6F8-CC7B-41AA-BF1E-7E11268BC084}" type="presOf" srcId="{E6B6AD9D-21FE-4560-927F-46032029231E}" destId="{B248231D-8F48-498D-8296-3000F1A0B719}" srcOrd="1" destOrd="0" presId="urn:microsoft.com/office/officeart/2005/8/layout/orgChart1"/>
    <dgm:cxn modelId="{CF875BFC-E61F-494E-ACEA-A7C443DAF37F}" type="presOf" srcId="{C6AC6835-AF6E-4C41-9231-2838967EA136}" destId="{C9EB4E70-66CA-487D-9D4D-2DFFF40F899A}" srcOrd="1" destOrd="0" presId="urn:microsoft.com/office/officeart/2005/8/layout/orgChart1"/>
    <dgm:cxn modelId="{CCBE4A4C-9F69-4EAF-ABD7-86C148883B8A}" type="presOf" srcId="{9A9A32FD-2E54-422F-99B5-EBEC0910F947}" destId="{ABB236F8-FE7F-4626-803B-17D491A94266}" srcOrd="1" destOrd="0" presId="urn:microsoft.com/office/officeart/2005/8/layout/orgChart1"/>
    <dgm:cxn modelId="{5CA81BD3-F41B-4265-90F2-D44495FD4B32}" type="presOf" srcId="{175155A4-3D60-4566-8606-D9990EAE1519}" destId="{E799D701-D452-4A9D-86BD-97E492A744B7}" srcOrd="0" destOrd="0" presId="urn:microsoft.com/office/officeart/2005/8/layout/orgChart1"/>
    <dgm:cxn modelId="{64822E6E-1BB7-486E-B30E-F2C47FB6C158}" type="presOf" srcId="{9C86ABAE-9077-404B-BCD7-3245FA4B5957}" destId="{95588BB6-9FE9-45D0-826C-960E7BFF1CEB}" srcOrd="0" destOrd="0" presId="urn:microsoft.com/office/officeart/2005/8/layout/orgChart1"/>
    <dgm:cxn modelId="{F0A49FEF-5C55-484F-A99D-0F3EF7B12588}" type="presOf" srcId="{E6B6AD9D-21FE-4560-927F-46032029231E}" destId="{15045CD7-99E0-4EA0-973C-4FC8715E991E}" srcOrd="0" destOrd="0" presId="urn:microsoft.com/office/officeart/2005/8/layout/orgChart1"/>
    <dgm:cxn modelId="{FCC79942-389A-41BF-90FF-698F8BDAD7FD}" type="presOf" srcId="{9A9A32FD-2E54-422F-99B5-EBEC0910F947}" destId="{DD4CDDFC-FA23-4705-9045-6DC1613016DB}" srcOrd="0" destOrd="0" presId="urn:microsoft.com/office/officeart/2005/8/layout/orgChart1"/>
    <dgm:cxn modelId="{0EAF3EB0-1A21-4712-B272-188F64478842}" srcId="{C6AC6835-AF6E-4C41-9231-2838967EA136}" destId="{EF602409-3F63-4F21-B63F-D02CD1280DEF}" srcOrd="2" destOrd="0" parTransId="{2D25A1E3-6079-4A85-AEE6-A2BFFDDD178D}" sibTransId="{DD2ECCF1-560E-4114-AF04-29E3DF598403}"/>
    <dgm:cxn modelId="{6A238209-057B-4BBB-A4A7-D2B084A62A64}" type="presOf" srcId="{CDC0ECAE-2EE4-44B9-A7F9-948F73D66944}" destId="{6EF4CD63-9CA1-463D-8DE5-B53D7FF4691B}" srcOrd="0" destOrd="0" presId="urn:microsoft.com/office/officeart/2005/8/layout/orgChart1"/>
    <dgm:cxn modelId="{3C2AF1A9-4FAE-47D5-94C3-B417E6A4EA66}" type="presParOf" srcId="{6EF4CD63-9CA1-463D-8DE5-B53D7FF4691B}" destId="{179FEACF-4BE7-475F-BA2A-2CA740BAFF40}" srcOrd="0" destOrd="0" presId="urn:microsoft.com/office/officeart/2005/8/layout/orgChart1"/>
    <dgm:cxn modelId="{FD30E36E-D37F-43B8-843F-65BCD9A398BA}" type="presParOf" srcId="{179FEACF-4BE7-475F-BA2A-2CA740BAFF40}" destId="{6F82EC1F-A73F-47AA-B356-40C450859ED9}" srcOrd="0" destOrd="0" presId="urn:microsoft.com/office/officeart/2005/8/layout/orgChart1"/>
    <dgm:cxn modelId="{D7FEA255-9FB4-4670-B750-FA6B64C9BFB5}" type="presParOf" srcId="{6F82EC1F-A73F-47AA-B356-40C450859ED9}" destId="{E02CA72C-BE7E-4867-A5DD-255277395C14}" srcOrd="0" destOrd="0" presId="urn:microsoft.com/office/officeart/2005/8/layout/orgChart1"/>
    <dgm:cxn modelId="{B64498F0-159B-401F-AEC9-E0F0AC2F4357}" type="presParOf" srcId="{6F82EC1F-A73F-47AA-B356-40C450859ED9}" destId="{C9EB4E70-66CA-487D-9D4D-2DFFF40F899A}" srcOrd="1" destOrd="0" presId="urn:microsoft.com/office/officeart/2005/8/layout/orgChart1"/>
    <dgm:cxn modelId="{B6AC70D9-A63F-4967-9A8B-D804EAAF76F7}" type="presParOf" srcId="{179FEACF-4BE7-475F-BA2A-2CA740BAFF40}" destId="{7A41C77A-8DF3-4F2B-991A-7F8299E3DEBA}" srcOrd="1" destOrd="0" presId="urn:microsoft.com/office/officeart/2005/8/layout/orgChart1"/>
    <dgm:cxn modelId="{921811B4-0FB8-445F-8DB6-107417700C96}" type="presParOf" srcId="{7A41C77A-8DF3-4F2B-991A-7F8299E3DEBA}" destId="{95588BB6-9FE9-45D0-826C-960E7BFF1CEB}" srcOrd="0" destOrd="0" presId="urn:microsoft.com/office/officeart/2005/8/layout/orgChart1"/>
    <dgm:cxn modelId="{933C355F-B072-4D70-B93E-BF9B139968ED}" type="presParOf" srcId="{7A41C77A-8DF3-4F2B-991A-7F8299E3DEBA}" destId="{2CB6F0C2-0C61-40A4-81B5-D078F2409C09}" srcOrd="1" destOrd="0" presId="urn:microsoft.com/office/officeart/2005/8/layout/orgChart1"/>
    <dgm:cxn modelId="{80E8F91C-9491-4A50-95C3-7D11EEE522D5}" type="presParOf" srcId="{2CB6F0C2-0C61-40A4-81B5-D078F2409C09}" destId="{F5646B8E-09BB-4380-8A18-A29094BB7DE3}" srcOrd="0" destOrd="0" presId="urn:microsoft.com/office/officeart/2005/8/layout/orgChart1"/>
    <dgm:cxn modelId="{241B77CD-A0CB-4F4A-8D56-EEB83870F1BC}" type="presParOf" srcId="{F5646B8E-09BB-4380-8A18-A29094BB7DE3}" destId="{DD4CDDFC-FA23-4705-9045-6DC1613016DB}" srcOrd="0" destOrd="0" presId="urn:microsoft.com/office/officeart/2005/8/layout/orgChart1"/>
    <dgm:cxn modelId="{24881EE4-934B-4A0C-8172-C9BC6D32D55A}" type="presParOf" srcId="{F5646B8E-09BB-4380-8A18-A29094BB7DE3}" destId="{ABB236F8-FE7F-4626-803B-17D491A94266}" srcOrd="1" destOrd="0" presId="urn:microsoft.com/office/officeart/2005/8/layout/orgChart1"/>
    <dgm:cxn modelId="{6DF34CD8-8734-4983-BBA1-4C8CC3512501}" type="presParOf" srcId="{2CB6F0C2-0C61-40A4-81B5-D078F2409C09}" destId="{44F5B5FF-9B4B-4AE6-A33F-3F1BDED5AA1A}" srcOrd="1" destOrd="0" presId="urn:microsoft.com/office/officeart/2005/8/layout/orgChart1"/>
    <dgm:cxn modelId="{52785731-9CD0-4E57-A155-422A4115F8AA}" type="presParOf" srcId="{2CB6F0C2-0C61-40A4-81B5-D078F2409C09}" destId="{937BC36C-23EA-45D8-8B50-653DAF2B10EC}" srcOrd="2" destOrd="0" presId="urn:microsoft.com/office/officeart/2005/8/layout/orgChart1"/>
    <dgm:cxn modelId="{D24C4284-BB96-44F9-B80C-2A8F486721DC}" type="presParOf" srcId="{7A41C77A-8DF3-4F2B-991A-7F8299E3DEBA}" destId="{E799D701-D452-4A9D-86BD-97E492A744B7}" srcOrd="2" destOrd="0" presId="urn:microsoft.com/office/officeart/2005/8/layout/orgChart1"/>
    <dgm:cxn modelId="{B3750C8D-5930-4BF6-A59F-C5406E3F8606}" type="presParOf" srcId="{7A41C77A-8DF3-4F2B-991A-7F8299E3DEBA}" destId="{9513D529-79C9-4B0D-A3EB-141D7E2911B2}" srcOrd="3" destOrd="0" presId="urn:microsoft.com/office/officeart/2005/8/layout/orgChart1"/>
    <dgm:cxn modelId="{00D9E41D-0816-43AC-80FA-D9FAF1361EC5}" type="presParOf" srcId="{9513D529-79C9-4B0D-A3EB-141D7E2911B2}" destId="{5B885754-0050-4F77-AB0E-7BBB36AADE12}" srcOrd="0" destOrd="0" presId="urn:microsoft.com/office/officeart/2005/8/layout/orgChart1"/>
    <dgm:cxn modelId="{56E9EBE9-6004-4C6C-9AD1-F72028FEF57E}" type="presParOf" srcId="{5B885754-0050-4F77-AB0E-7BBB36AADE12}" destId="{15045CD7-99E0-4EA0-973C-4FC8715E991E}" srcOrd="0" destOrd="0" presId="urn:microsoft.com/office/officeart/2005/8/layout/orgChart1"/>
    <dgm:cxn modelId="{0C65749C-9A05-4067-BB76-6B29D3E506E8}" type="presParOf" srcId="{5B885754-0050-4F77-AB0E-7BBB36AADE12}" destId="{B248231D-8F48-498D-8296-3000F1A0B719}" srcOrd="1" destOrd="0" presId="urn:microsoft.com/office/officeart/2005/8/layout/orgChart1"/>
    <dgm:cxn modelId="{4D81E45C-75D4-4E6E-83F9-5C837FB36EAF}" type="presParOf" srcId="{9513D529-79C9-4B0D-A3EB-141D7E2911B2}" destId="{0AD781F6-0A92-4642-9E84-C040F1360138}" srcOrd="1" destOrd="0" presId="urn:microsoft.com/office/officeart/2005/8/layout/orgChart1"/>
    <dgm:cxn modelId="{EE4FF9B2-F270-4FDB-A49C-EF250115D1B1}" type="presParOf" srcId="{9513D529-79C9-4B0D-A3EB-141D7E2911B2}" destId="{83F55292-645A-4830-A822-BE077BEB6E84}" srcOrd="2" destOrd="0" presId="urn:microsoft.com/office/officeart/2005/8/layout/orgChart1"/>
    <dgm:cxn modelId="{4CBBEE9D-AE9F-4C41-9A71-39F144E08AF9}" type="presParOf" srcId="{7A41C77A-8DF3-4F2B-991A-7F8299E3DEBA}" destId="{4A9F456B-86DC-4220-90A7-77D9DF357A7D}" srcOrd="4" destOrd="0" presId="urn:microsoft.com/office/officeart/2005/8/layout/orgChart1"/>
    <dgm:cxn modelId="{A5B0B09F-777B-4C3D-B27B-62956E1DC43B}" type="presParOf" srcId="{7A41C77A-8DF3-4F2B-991A-7F8299E3DEBA}" destId="{FFC25E82-563D-46EA-9FA8-1712B2CE4385}" srcOrd="5" destOrd="0" presId="urn:microsoft.com/office/officeart/2005/8/layout/orgChart1"/>
    <dgm:cxn modelId="{88C0F412-862E-40D8-879F-F890CDE24606}" type="presParOf" srcId="{FFC25E82-563D-46EA-9FA8-1712B2CE4385}" destId="{DDDA127F-BE33-4E28-A1AA-C36278AAF29B}" srcOrd="0" destOrd="0" presId="urn:microsoft.com/office/officeart/2005/8/layout/orgChart1"/>
    <dgm:cxn modelId="{80D35536-A354-4C11-9CB0-6CCB66106D0A}" type="presParOf" srcId="{DDDA127F-BE33-4E28-A1AA-C36278AAF29B}" destId="{E4AA8FA5-DC94-4965-A975-FE92C2EDAB11}" srcOrd="0" destOrd="0" presId="urn:microsoft.com/office/officeart/2005/8/layout/orgChart1"/>
    <dgm:cxn modelId="{115DAD7D-FBC3-46C7-8AA9-FBC9190595A1}" type="presParOf" srcId="{DDDA127F-BE33-4E28-A1AA-C36278AAF29B}" destId="{42C0A91E-105F-4A65-A59F-EA74C877EB81}" srcOrd="1" destOrd="0" presId="urn:microsoft.com/office/officeart/2005/8/layout/orgChart1"/>
    <dgm:cxn modelId="{8608706A-9E56-436D-9A2A-4EF2C00438A1}" type="presParOf" srcId="{FFC25E82-563D-46EA-9FA8-1712B2CE4385}" destId="{6B01D112-36D8-4A59-A702-D325E0FABB6D}" srcOrd="1" destOrd="0" presId="urn:microsoft.com/office/officeart/2005/8/layout/orgChart1"/>
    <dgm:cxn modelId="{39AEA39A-3220-4DA5-8794-E580A7FB6644}" type="presParOf" srcId="{FFC25E82-563D-46EA-9FA8-1712B2CE4385}" destId="{F5E77824-0C2A-45AD-9AF3-1BF52B794EDB}" srcOrd="2" destOrd="0" presId="urn:microsoft.com/office/officeart/2005/8/layout/orgChart1"/>
    <dgm:cxn modelId="{F987F5B7-DB9A-4EBB-A4DC-4CFD02B3D1C8}" type="presParOf" srcId="{179FEACF-4BE7-475F-BA2A-2CA740BAFF40}" destId="{CF845436-8A7F-4565-90F2-98FE52052A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F456B-86DC-4220-90A7-77D9DF357A7D}">
      <dsp:nvSpPr>
        <dsp:cNvPr id="0" name=""/>
        <dsp:cNvSpPr/>
      </dsp:nvSpPr>
      <dsp:spPr>
        <a:xfrm>
          <a:off x="4191000" y="2120774"/>
          <a:ext cx="2965163" cy="514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307"/>
              </a:lnTo>
              <a:lnTo>
                <a:pt x="2965163" y="257307"/>
              </a:lnTo>
              <a:lnTo>
                <a:pt x="2965163" y="514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9D701-D452-4A9D-86BD-97E492A744B7}">
      <dsp:nvSpPr>
        <dsp:cNvPr id="0" name=""/>
        <dsp:cNvSpPr/>
      </dsp:nvSpPr>
      <dsp:spPr>
        <a:xfrm>
          <a:off x="4145280" y="2120774"/>
          <a:ext cx="91440" cy="514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88BB6-9FE9-45D0-826C-960E7BFF1CEB}">
      <dsp:nvSpPr>
        <dsp:cNvPr id="0" name=""/>
        <dsp:cNvSpPr/>
      </dsp:nvSpPr>
      <dsp:spPr>
        <a:xfrm>
          <a:off x="1225836" y="2120774"/>
          <a:ext cx="2965163" cy="514615"/>
        </a:xfrm>
        <a:custGeom>
          <a:avLst/>
          <a:gdLst/>
          <a:ahLst/>
          <a:cxnLst/>
          <a:rect l="0" t="0" r="0" b="0"/>
          <a:pathLst>
            <a:path>
              <a:moveTo>
                <a:pt x="2965163" y="0"/>
              </a:moveTo>
              <a:lnTo>
                <a:pt x="2965163" y="257307"/>
              </a:lnTo>
              <a:lnTo>
                <a:pt x="0" y="257307"/>
              </a:lnTo>
              <a:lnTo>
                <a:pt x="0" y="514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CA72C-BE7E-4867-A5DD-255277395C14}">
      <dsp:nvSpPr>
        <dsp:cNvPr id="0" name=""/>
        <dsp:cNvSpPr/>
      </dsp:nvSpPr>
      <dsp:spPr>
        <a:xfrm>
          <a:off x="2965725" y="895500"/>
          <a:ext cx="2450548" cy="1225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ФГОС</a:t>
          </a:r>
          <a:endParaRPr kumimoji="0" lang="ru-RU" sz="16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965725" y="895500"/>
        <a:ext cx="2450548" cy="1225274"/>
      </dsp:txXfrm>
    </dsp:sp>
    <dsp:sp modelId="{DD4CDDFC-FA23-4705-9045-6DC1613016DB}">
      <dsp:nvSpPr>
        <dsp:cNvPr id="0" name=""/>
        <dsp:cNvSpPr/>
      </dsp:nvSpPr>
      <dsp:spPr>
        <a:xfrm>
          <a:off x="562" y="2635390"/>
          <a:ext cx="2450548" cy="1225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НАЧАЛЬНОГО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ОБЩЕГО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ОБРАЗОВАНИЯ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(РЕАЛИЗАЦИЯ)</a:t>
          </a:r>
          <a:endParaRPr kumimoji="0" lang="ru-RU" sz="16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62" y="2635390"/>
        <a:ext cx="2450548" cy="1225274"/>
      </dsp:txXfrm>
    </dsp:sp>
    <dsp:sp modelId="{15045CD7-99E0-4EA0-973C-4FC8715E991E}">
      <dsp:nvSpPr>
        <dsp:cNvPr id="0" name=""/>
        <dsp:cNvSpPr/>
      </dsp:nvSpPr>
      <dsp:spPr>
        <a:xfrm>
          <a:off x="2965725" y="2635390"/>
          <a:ext cx="2450548" cy="1225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ОСНОВНОГО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ОБЩЕГО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ОБРАЗОВАНИЯ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(ВВЕДЕНИЕ)</a:t>
          </a:r>
          <a:endParaRPr kumimoji="0" lang="ru-RU" sz="16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965725" y="2635390"/>
        <a:ext cx="2450548" cy="1225274"/>
      </dsp:txXfrm>
    </dsp:sp>
    <dsp:sp modelId="{E4AA8FA5-DC94-4965-A975-FE92C2EDAB11}">
      <dsp:nvSpPr>
        <dsp:cNvPr id="0" name=""/>
        <dsp:cNvSpPr/>
      </dsp:nvSpPr>
      <dsp:spPr>
        <a:xfrm>
          <a:off x="5930889" y="2635390"/>
          <a:ext cx="2450548" cy="1225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СРЕДНЕГО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ПОЛНОГО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ОБЩЕГО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ОБРАЗОВАНИЯ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(РАЗРАБОТКА) </a:t>
          </a:r>
          <a:endParaRPr kumimoji="0" lang="ru-RU" sz="16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930889" y="2635390"/>
        <a:ext cx="2450548" cy="1225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BDA91-DCF3-4A70-85F9-CD5B64C561C8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2C97B-9CFC-4F01-9B62-D3015CE5B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99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2C97B-9CFC-4F01-9B62-D3015CE5B47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3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3B6BE2-383B-4A80-A656-1D2C3B28ED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E96FB0-1ECB-43AF-9CDA-2BCB38AF215A}" type="slidenum">
              <a:rPr lang="ru-RU" sz="1200">
                <a:latin typeface="Calibri" pitchFamily="34" charset="0"/>
              </a:rPr>
              <a:pPr algn="r"/>
              <a:t>7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00" smtClean="0"/>
              <a:t>	</a:t>
            </a:r>
            <a:r>
              <a:rPr lang="ru-RU" sz="800" smtClean="0"/>
              <a:t>Согласование потребностей и интересов является важнейшим шагом успешности политики вообще и политики в образовании в особенности. Следует признать, что разрыв между образованием и потребностями государства, общества и личности не сокращается, а увеличивается.</a:t>
            </a:r>
            <a:r>
              <a:rPr lang="ru-RU" sz="800" b="1" i="1" smtClean="0"/>
              <a:t> </a:t>
            </a:r>
            <a:r>
              <a:rPr lang="ru-RU" sz="800" smtClean="0"/>
              <a:t>Причины нарастающей рассогласованности в том, что в сложном дифференцированном обществе не может быть полного единообразия интересов в отношении образования. </a:t>
            </a:r>
            <a:endParaRPr lang="ru-RU" sz="800" i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</a:t>
            </a:r>
            <a:r>
              <a:rPr lang="ru-RU" sz="800" smtClean="0"/>
              <a:t>Это означает, что в основе стандарта должен лежать новый тип взаимоотношений между личностью, обществом и государством, который в наиболее полной мере реализует права человека и гражданина. Этот тип взаимоотношений покоится на принципе взаимного согласия личности, общества и государства в формировании и реализации политики в области образования, что с необходимостью подразумевает принятие сторонами взаимных обязательств (договоренностей), в рамках которых только и возможен прогресс в области образования. Таким образом, стандарт – </a:t>
            </a:r>
            <a:r>
              <a:rPr lang="ru-RU" sz="800" b="1" i="1" smtClean="0"/>
              <a:t>общественный договор</a:t>
            </a:r>
            <a:r>
              <a:rPr lang="ru-RU" sz="800" smtClean="0"/>
              <a:t>, включающий баланс взаимообязательств и баланс требований. </a:t>
            </a:r>
            <a:endParaRPr lang="en-US" sz="80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00" smtClean="0"/>
              <a:t>`</a:t>
            </a:r>
            <a:r>
              <a:rPr lang="ru-RU" sz="800" smtClean="0"/>
              <a:t>При разработке стандарта индивидуальные, общественные и государственные потребности и интересы можно классифицировать следующим образом.</a:t>
            </a:r>
            <a:endParaRPr lang="ru-RU" sz="800" b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b="1" smtClean="0"/>
              <a:t>	Индивидуальные потребности </a:t>
            </a:r>
            <a:r>
              <a:rPr lang="ru-RU" sz="800" smtClean="0"/>
              <a:t>личности (семьи) в области общего образования интегрируют потенциал личностной, социальной и профессиональной успешности обучающихся.</a:t>
            </a:r>
            <a:endParaRPr lang="ru-RU" sz="800" i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Личностная успешность – </a:t>
            </a:r>
            <a:r>
              <a:rPr lang="ru-RU" sz="800" smtClean="0"/>
              <a:t>полноценное и разнообразное личностное становление и развитие с учетом индивидуальных склонностей, интересов, мотивов и способностей.</a:t>
            </a:r>
            <a:endParaRPr lang="ru-RU" sz="800" i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Социальная успешность – </a:t>
            </a:r>
            <a:r>
              <a:rPr lang="ru-RU" sz="800" smtClean="0"/>
              <a:t>органичное вхождение в социальное окружение и участие в жизни общества.</a:t>
            </a:r>
            <a:endParaRPr lang="ru-RU" sz="800" i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Профессиональная успешность – </a:t>
            </a:r>
            <a:r>
              <a:rPr lang="ru-RU" sz="800" smtClean="0"/>
              <a:t>развитость универсальных трудовых и практических умений, готовность к выбору профессии.</a:t>
            </a:r>
            <a:endParaRPr lang="ru-RU" sz="800" b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b="1" smtClean="0"/>
              <a:t>	Социальный заказ </a:t>
            </a:r>
            <a:r>
              <a:rPr lang="ru-RU" sz="800" smtClean="0"/>
              <a:t>– общественные запросы в области общего образования – интегрирует потребности личности и семьи и обобщает их до уровня социальных потребностей. К их числу относятся следующие.</a:t>
            </a:r>
            <a:endParaRPr lang="ru-RU" sz="800" i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Безопасный и здоровый образ жизни – </a:t>
            </a:r>
            <a:r>
              <a:rPr lang="ru-RU" sz="800" smtClean="0"/>
              <a:t>следование принципам безопасного и здорового образа жизни, готовность к соответствующему поведению на основе полученных знаний и умений.</a:t>
            </a:r>
            <a:endParaRPr lang="ru-RU" sz="800" i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Свобода и ответственность – </a:t>
            </a:r>
            <a:r>
              <a:rPr lang="ru-RU" sz="800" smtClean="0"/>
              <a:t>осознание нравственного смысла свободы в неразрывной связи с ответственностью, развитость правосознания, умения делать осознанный и ответственный личностный выбор.</a:t>
            </a:r>
            <a:endParaRPr lang="ru-RU" sz="800" i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Социальная справедливость </a:t>
            </a:r>
            <a:r>
              <a:rPr lang="ru-RU" sz="800" smtClean="0"/>
              <a:t>– освоение и принятие идеалов равенства, социальной справедливости, гармонии и разнообразия культур как демократических и гражданских ценностей.</a:t>
            </a:r>
            <a:endParaRPr lang="ru-RU" sz="800" i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Благосостояние – </a:t>
            </a:r>
            <a:r>
              <a:rPr lang="ru-RU" sz="800" smtClean="0"/>
              <a:t>активная жизненная позиция, готовность к трудовой деятельности, обеспечивающей личное благополучие в условиях рыночной экономики.</a:t>
            </a:r>
            <a:endParaRPr lang="ru-RU" sz="800" b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b="1" smtClean="0"/>
              <a:t>	Государственный заказ </a:t>
            </a:r>
            <a:r>
              <a:rPr lang="ru-RU" sz="800" smtClean="0"/>
              <a:t>– государственные запросы в области общего образования – представляет собой наиболее общую характеристику индивидуальных и общественных потребностей. Государственный заказ направлен на обеспечение следующих приоритетов.</a:t>
            </a:r>
            <a:endParaRPr lang="ru-RU" sz="800" i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Национальное единство и безопасность – </a:t>
            </a:r>
            <a:r>
              <a:rPr lang="ru-RU" sz="800" smtClean="0"/>
              <a:t>формирование системы ценностей и идеалов в результате освоения нравственных ценностей, единого государственного языка и образцов национальной культуры, воспитание патриотизма, стремления обустроить и защитить Родину.</a:t>
            </a:r>
            <a:endParaRPr lang="ru-RU" sz="800" i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Развитие человеческого капитала – </a:t>
            </a:r>
            <a:r>
              <a:rPr lang="ru-RU" sz="800" smtClean="0"/>
              <a:t>подготовку поколения нравственно и духовно зрелых, самостоятельных, активных и компетентных граждан, живущих и работающих в свободной демократической стране в условиях информационного общества и рыночной экономики.</a:t>
            </a:r>
            <a:endParaRPr lang="ru-RU" sz="800" i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	Конкурентоспособность </a:t>
            </a:r>
            <a:r>
              <a:rPr lang="ru-RU" sz="800" smtClean="0"/>
              <a:t>– фундаментальную общекультурную подготовку как базу профессионального образования, прикладную и практическую ориентацию общего образования.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sz="80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smtClean="0"/>
              <a:t>	Особенностью реализации деятельностного подхода при разработке стандартов образования является то, что цели общего образования представляются в виде системы</a:t>
            </a:r>
            <a:r>
              <a:rPr lang="ru-RU" sz="800" b="1" i="1" smtClean="0"/>
              <a:t> ключевых задач</a:t>
            </a:r>
            <a:r>
              <a:rPr lang="ru-RU" sz="800" smtClean="0"/>
              <a:t>, отражающих направления формирования качеств личности.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smtClean="0"/>
              <a:t>	</a:t>
            </a:r>
            <a:r>
              <a:rPr lang="ru-RU" sz="800" b="1" i="1" smtClean="0"/>
              <a:t>Личностное развитие </a:t>
            </a:r>
            <a:r>
              <a:rPr lang="ru-RU" sz="800" smtClean="0"/>
              <a:t>– развитие индивидуальных нравственных, эмоциональных, эстетических и физических ценностных ориентаций и качеств, а также развитие интеллектуальных качеств личности, овладение методологией познания, стратегиями и способами учения, самообразования и саморегуляции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smtClean="0"/>
              <a:t>	</a:t>
            </a:r>
            <a:r>
              <a:rPr lang="ru-RU" sz="800" b="1" i="1" smtClean="0"/>
              <a:t>Социальное</a:t>
            </a:r>
            <a:r>
              <a:rPr lang="ru-RU" sz="800" i="1" smtClean="0"/>
              <a:t> </a:t>
            </a:r>
            <a:r>
              <a:rPr lang="ru-RU" sz="800" b="1" i="1" smtClean="0"/>
              <a:t>развитие</a:t>
            </a:r>
            <a:r>
              <a:rPr lang="ru-RU" sz="800" smtClean="0"/>
              <a:t> – воспитание гражданских, демократических и патриотических убеждений, освоение основных социальных практик, умения принимать ответственные решения, делать осознанный выбор, а также формирование способности и готовности к сотрудничеству, к свободному общению русском, родном и иностранных языках, овладение современными средствами вербальной и невербальной коммуникации  .</a:t>
            </a:r>
            <a:endParaRPr lang="ru-RU" sz="800" b="1" i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b="1" i="1" smtClean="0"/>
              <a:t>Общекультурное развитие </a:t>
            </a:r>
            <a:r>
              <a:rPr lang="ru-RU" sz="800" smtClean="0"/>
              <a:t>– освоение основ наук, основ отечественной и мировой культуры.</a:t>
            </a:r>
            <a:endParaRPr lang="ru-RU" sz="800" b="1" i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sz="80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sz="80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smtClean="0"/>
              <a:t>	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sz="800" smtClean="0"/>
          </a:p>
        </p:txBody>
      </p:sp>
    </p:spTree>
    <p:extLst>
      <p:ext uri="{BB962C8B-B14F-4D97-AF65-F5344CB8AC3E}">
        <p14:creationId xmlns:p14="http://schemas.microsoft.com/office/powerpoint/2010/main" val="15730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A6F86C-4016-4E2D-8168-BDAC7CD8F3AC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6628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F6420-1086-48D2-8B2E-993F2523C78D}" type="slidenum">
              <a:rPr lang="ru-RU"/>
              <a:pPr/>
              <a:t>15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latin typeface="Times New Roman" pitchFamily="18" charset="0"/>
              </a:rPr>
              <a:t>   УУД - это система действий учащегося, обеспечивающая  культурную идентичность, социальную компетентность, </a:t>
            </a:r>
          </a:p>
          <a:p>
            <a:r>
              <a:rPr lang="ru-RU" sz="1400" dirty="0">
                <a:latin typeface="Times New Roman" pitchFamily="18" charset="0"/>
              </a:rPr>
              <a:t>толерантность, способность к самостоятельному усвоению новых знаний и умений, включая организацию самостоятельной учебной деятельности.</a:t>
            </a:r>
          </a:p>
          <a:p>
            <a:r>
              <a:rPr lang="ru-RU" sz="1400" dirty="0">
                <a:latin typeface="Times New Roman" pitchFamily="18" charset="0"/>
              </a:rPr>
              <a:t>   Авторы стандартов второго поколения рассматривают УУД как обеспечение возможностей учащегося самостоятельно действовать при получении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2656361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290A0-E12B-4AEE-813B-571000B0D765}" type="slidenum">
              <a:rPr lang="ru-RU"/>
              <a:pPr/>
              <a:t>21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latin typeface="Times New Roman" pitchFamily="18" charset="0"/>
              </a:rPr>
              <a:t>   Коммуникативные УУД обеспечивают возможности сотрудничества – умение слышать, слушать и понимать партнера, планировать и согласованно выполнять совместную деятельность, распределять роли, взаимно контролировать действия друг друга, уметь договариваться, вести дискуссию, правильно выражать свои мысли в речи, уважать в общении и сотрудничества партнера и самого себя.</a:t>
            </a:r>
            <a:endParaRPr lang="ru-RU" sz="1400" dirty="0">
              <a:solidFill>
                <a:srgbClr val="000099"/>
              </a:solidFill>
              <a:latin typeface="Times New Roman" pitchFamily="18" charset="0"/>
            </a:endParaRPr>
          </a:p>
          <a:p>
            <a:r>
              <a:rPr lang="ru-RU" sz="1400" dirty="0">
                <a:solidFill>
                  <a:srgbClr val="000099"/>
                </a:solidFill>
                <a:latin typeface="Times New Roman" pitchFamily="18" charset="0"/>
              </a:rPr>
              <a:t>  Где же идёт развитие коммуникативных УУД? </a:t>
            </a:r>
          </a:p>
          <a:p>
            <a:r>
              <a:rPr lang="ru-RU" sz="1400" dirty="0">
                <a:solidFill>
                  <a:srgbClr val="000099"/>
                </a:solidFill>
                <a:latin typeface="Times New Roman" pitchFamily="18" charset="0"/>
              </a:rPr>
              <a:t>Умение учитывать разные мнения и стремиться к координации различных позиций в сотрудничестве; формирование собственного мнения и позиции, договариваться, приходить к общему решению в совместной деятельности.</a:t>
            </a:r>
          </a:p>
          <a:p>
            <a:endParaRPr 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5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442B5C-9312-4D80-B822-41E81699A93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437C5A-1F89-4155-9779-71C72A9216E1}" type="slidenum">
              <a:rPr lang="ru-RU" sz="1200">
                <a:latin typeface="Calibri" pitchFamily="34" charset="0"/>
              </a:rPr>
              <a:pPr algn="r"/>
              <a:t>23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Государственные образовательные стандарты второго поколения — новое качество образования, новый способ постановки задач перед системой образования в интересах личности, общества и государства, новый механизм достижения социального доверия с помощью Общественного договора</a:t>
            </a:r>
            <a:endParaRPr lang="en-US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65073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5940-583A-4B98-BF01-7AF561C88767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1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5940-583A-4B98-BF01-7AF561C88767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74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77F69A-F743-4D76-B2E8-7B8C13E571CF}" type="slidenum">
              <a:rPr lang="ru-RU" smtClean="0"/>
              <a:pPr/>
              <a:t>36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58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C4238B-0913-4A1A-8934-20EED2DD8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77CFB-632D-451B-B7CB-8B3FB7F93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D447D-9330-4B94-8C0A-330C3059E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F1C5B-21D3-4BC1-99BE-59F78D984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CB2D1-C9C5-4194-AAC2-1DBE5C25C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462D-5D7A-4930-8A08-8E3453808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39F74-EC07-4216-8630-BB71A5E59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DE46-4353-4A77-B9D2-CB66F3EF5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4E2AA-7183-423D-9F2C-465A110B6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25773-3E1C-4DD6-B994-06D3AE943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DAEC1-8E18-4674-80AA-B952F8648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40EFF-7ED7-48A9-AB72-FFCECB2D4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325BE-7F76-465E-A8FB-A4A89BC0E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3FEE66A-A449-4E1A-87B6-10DF61F55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://standart.edu.ru/" TargetMode="Externa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hyperlink" Target="&#1086;%20&#1087;&#1088;&#1086;&#1075;&#1088;&#1072;&#1084;&#1084;&#1072;&#1093;/&#1090;&#1088;&#1077;&#1073;&#1086;&#1074;&#1072;&#1085;&#1080;&#1103;%20&#1082;%20&#1087;&#1088;&#1086;&#1075;&#1088;&#1072;&#1084;&#1084;&#1072;&#1084;%20&#1059;&#1044;&#1054;.doc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79270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Родительское собрание от 19.11.2016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Протокол №2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Тема: «Организация учебной деятельности учеников основной школы (5-9 класс) в соответствии с требованиями ФГОС ООО»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Повестка: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</a:rPr>
              <a:t>Федеральный государственный образовательный стандарт – требования к ученику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</a:rPr>
              <a:t>УУД – система оценивания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</a:rPr>
              <a:t>Проблемы в обучении учеников 6-го класса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</a:rPr>
              <a:t>Разное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71472" y="274638"/>
            <a:ext cx="8286808" cy="1323439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 чем заключается новизна ФГОС?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28596" y="157161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entury Gothic" pitchFamily="34" charset="0"/>
              <a:buChar char="□"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43042" y="2643182"/>
            <a:ext cx="6500858" cy="1200329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</a:rPr>
              <a:t>Меняются цели образования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4286248" y="1785926"/>
            <a:ext cx="714380" cy="714380"/>
          </a:xfrm>
          <a:prstGeom prst="star5">
            <a:avLst/>
          </a:prstGeom>
          <a:solidFill>
            <a:srgbClr val="E9FD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572000" y="4000504"/>
            <a:ext cx="357190" cy="571504"/>
          </a:xfrm>
          <a:prstGeom prst="downArrow">
            <a:avLst/>
          </a:prstGeom>
          <a:solidFill>
            <a:srgbClr val="E9FD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85918" y="4857760"/>
            <a:ext cx="6500858" cy="1077218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Создать условия, чтоб ученик получал знания сам!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642910" y="285728"/>
            <a:ext cx="7858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</a:rPr>
              <a:t>ИЗМЕНЕНИЕ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РОЛЕЙ УЧАСТНИКОВ ОБРАЗОВАТЕЛЬНОГО    ПРОЦЕССА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4375" y="1198563"/>
            <a:ext cx="1285875" cy="500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8" name="Прямоугольник 25"/>
          <p:cNvSpPr>
            <a:spLocks noChangeArrowheads="1"/>
          </p:cNvSpPr>
          <p:nvPr/>
        </p:nvSpPr>
        <p:spPr bwMode="auto">
          <a:xfrm>
            <a:off x="785813" y="1285875"/>
            <a:ext cx="12144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solidFill>
                  <a:srgbClr val="17375E"/>
                </a:solidFill>
              </a:rPr>
              <a:t>УЧЕНИК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143750" y="1241425"/>
            <a:ext cx="1285875" cy="500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0" name="Прямоугольник 27"/>
          <p:cNvSpPr>
            <a:spLocks noChangeArrowheads="1"/>
          </p:cNvSpPr>
          <p:nvPr/>
        </p:nvSpPr>
        <p:spPr bwMode="auto">
          <a:xfrm>
            <a:off x="7215188" y="1330325"/>
            <a:ext cx="12144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17375E"/>
                </a:solidFill>
              </a:rPr>
              <a:t>УЧИТЕЛЬ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71500" y="1857375"/>
            <a:ext cx="1643063" cy="857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2" name="Прямоугольник 29"/>
          <p:cNvSpPr>
            <a:spLocks noChangeArrowheads="1"/>
          </p:cNvSpPr>
          <p:nvPr/>
        </p:nvSpPr>
        <p:spPr bwMode="auto">
          <a:xfrm>
            <a:off x="500063" y="1858963"/>
            <a:ext cx="17859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17375E"/>
                </a:solidFill>
              </a:rPr>
              <a:t>ПОЛУЧАЕТ ГОТОВУЮ ИНФОРМАЦИЮ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020271" y="1884363"/>
            <a:ext cx="1623667" cy="857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4" name="Прямоугольник 31"/>
          <p:cNvSpPr>
            <a:spLocks noChangeArrowheads="1"/>
          </p:cNvSpPr>
          <p:nvPr/>
        </p:nvSpPr>
        <p:spPr bwMode="auto">
          <a:xfrm>
            <a:off x="6929438" y="1973263"/>
            <a:ext cx="1785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17375E"/>
                </a:solidFill>
              </a:rPr>
              <a:t>ТРАНСЛИРУЕТ</a:t>
            </a:r>
          </a:p>
          <a:p>
            <a:pPr algn="ctr"/>
            <a:r>
              <a:rPr lang="ru-RU" sz="1400" b="1" dirty="0">
                <a:solidFill>
                  <a:srgbClr val="17375E"/>
                </a:solidFill>
              </a:rPr>
              <a:t>ИНФОРМАЦИЮ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1500" y="2857500"/>
            <a:ext cx="1643063" cy="18676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6" name="Прямоугольник 33"/>
          <p:cNvSpPr>
            <a:spLocks noChangeArrowheads="1"/>
          </p:cNvSpPr>
          <p:nvPr/>
        </p:nvSpPr>
        <p:spPr bwMode="auto">
          <a:xfrm>
            <a:off x="428625" y="2901950"/>
            <a:ext cx="1928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17375E"/>
                </a:solidFill>
              </a:rPr>
              <a:t>ОСУЩЕСТВЛЯЕТ:</a:t>
            </a:r>
          </a:p>
          <a:p>
            <a:pPr algn="ctr"/>
            <a:r>
              <a:rPr lang="ru-RU" sz="1200" b="1" dirty="0">
                <a:solidFill>
                  <a:srgbClr val="17375E"/>
                </a:solidFill>
              </a:rPr>
              <a:t>ПОИСК,</a:t>
            </a:r>
          </a:p>
          <a:p>
            <a:pPr algn="ctr"/>
            <a:r>
              <a:rPr lang="ru-RU" sz="1200" b="1" dirty="0">
                <a:solidFill>
                  <a:srgbClr val="17375E"/>
                </a:solidFill>
              </a:rPr>
              <a:t>ВЫБОР,</a:t>
            </a:r>
          </a:p>
          <a:p>
            <a:pPr algn="ctr"/>
            <a:r>
              <a:rPr lang="ru-RU" sz="1200" b="1" dirty="0">
                <a:solidFill>
                  <a:srgbClr val="17375E"/>
                </a:solidFill>
              </a:rPr>
              <a:t>АНАЛИЗ,</a:t>
            </a:r>
          </a:p>
          <a:p>
            <a:pPr algn="ctr"/>
            <a:r>
              <a:rPr lang="ru-RU" sz="1200" b="1" dirty="0">
                <a:solidFill>
                  <a:srgbClr val="17375E"/>
                </a:solidFill>
              </a:rPr>
              <a:t>СИСТЕМАТИЗАЦИЮ И ПРЕЗЕНТАЦИЮ ИНФОРМАЦИИ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00875" y="2857500"/>
            <a:ext cx="1643063" cy="2011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8" name="Прямоугольник 35"/>
          <p:cNvSpPr>
            <a:spLocks noChangeArrowheads="1"/>
          </p:cNvSpPr>
          <p:nvPr/>
        </p:nvSpPr>
        <p:spPr bwMode="auto">
          <a:xfrm>
            <a:off x="6929438" y="2928938"/>
            <a:ext cx="1785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17375E"/>
                </a:solidFill>
              </a:rPr>
              <a:t>ОРГАНИЗУЕТ ДЕЯТЕЛЬНОСТЬ УЧЕНИКА ПО РАБОТЕ С ИНФОРМАЦИЕЙ НА ОСНОВЕ СОЗДАННОЙ ИМ МОДЕЛИ УРОКА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483768" y="4429125"/>
            <a:ext cx="4248472" cy="3680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60" name="Прямоугольник 37"/>
          <p:cNvSpPr>
            <a:spLocks noChangeArrowheads="1"/>
          </p:cNvSpPr>
          <p:nvPr/>
        </p:nvSpPr>
        <p:spPr bwMode="auto">
          <a:xfrm>
            <a:off x="2195737" y="4462463"/>
            <a:ext cx="48245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7375E"/>
                </a:solidFill>
              </a:rPr>
              <a:t>НОВОЕ КАЧЕСТВО ОБРАЗОВАНИЯ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214414" y="5643578"/>
            <a:ext cx="6429380" cy="983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62" name="Прямоугольник 41"/>
          <p:cNvSpPr>
            <a:spLocks noChangeArrowheads="1"/>
          </p:cNvSpPr>
          <p:nvPr/>
        </p:nvSpPr>
        <p:spPr bwMode="auto">
          <a:xfrm>
            <a:off x="1000100" y="5676900"/>
            <a:ext cx="6451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7375E"/>
                </a:solidFill>
              </a:rPr>
              <a:t>РАЗВИТИЕ «КОМПЕТЕНТНОСТИ К ОБНОВЛЕНИЮ КОМПЕТЕНЦИЙ» И МОТИВАЦИИ К ОБУЧЕНИЮ НА</a:t>
            </a:r>
          </a:p>
          <a:p>
            <a:pPr algn="ctr"/>
            <a:r>
              <a:rPr lang="ru-RU" sz="1400" b="1" dirty="0">
                <a:solidFill>
                  <a:srgbClr val="17375E"/>
                </a:solidFill>
              </a:rPr>
              <a:t>РАЗНЫХ ЭТАПАХ РАЗВИТИЯ ЛИЧНОСТИ ОБУЧАЮЩИХСЯ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357422" y="5143512"/>
            <a:ext cx="4608512" cy="428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64" name="Прямоугольник 39"/>
          <p:cNvSpPr>
            <a:spLocks noChangeArrowheads="1"/>
          </p:cNvSpPr>
          <p:nvPr/>
        </p:nvSpPr>
        <p:spPr bwMode="auto">
          <a:xfrm>
            <a:off x="1857356" y="5214950"/>
            <a:ext cx="55446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7375E"/>
                </a:solidFill>
              </a:rPr>
              <a:t>НОВЫЙ ОБРАЗОВАТЕЛЬНЫЙ РЕЗУЛЬТАТ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1714500"/>
            <a:ext cx="2357438" cy="1071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66" name="Прямоугольник 43"/>
          <p:cNvSpPr>
            <a:spLocks noChangeArrowheads="1"/>
          </p:cNvSpPr>
          <p:nvPr/>
        </p:nvSpPr>
        <p:spPr bwMode="auto">
          <a:xfrm>
            <a:off x="3419475" y="1747838"/>
            <a:ext cx="25209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17375E"/>
                </a:solidFill>
              </a:rPr>
              <a:t>В ТРАДИЦИОННОЙ </a:t>
            </a:r>
          </a:p>
          <a:p>
            <a:pPr algn="ctr"/>
            <a:r>
              <a:rPr lang="ru-RU" sz="1400" b="1" dirty="0">
                <a:solidFill>
                  <a:srgbClr val="17375E"/>
                </a:solidFill>
              </a:rPr>
              <a:t>СИСТЕМЕ</a:t>
            </a:r>
          </a:p>
          <a:p>
            <a:pPr algn="ctr"/>
            <a:r>
              <a:rPr lang="ru-RU" sz="1400" b="1" dirty="0">
                <a:solidFill>
                  <a:srgbClr val="17375E"/>
                </a:solidFill>
              </a:rPr>
              <a:t>ОБРАЗОВАТЕЛЬНОГО </a:t>
            </a:r>
          </a:p>
          <a:p>
            <a:pPr algn="ctr"/>
            <a:r>
              <a:rPr lang="ru-RU" sz="1400" b="1" dirty="0">
                <a:solidFill>
                  <a:srgbClr val="17375E"/>
                </a:solidFill>
              </a:rPr>
              <a:t>ПРОЦЕССА</a:t>
            </a:r>
          </a:p>
        </p:txBody>
      </p:sp>
      <p:sp>
        <p:nvSpPr>
          <p:cNvPr id="45" name="Стрелка вправо 44"/>
          <p:cNvSpPr/>
          <p:nvPr/>
        </p:nvSpPr>
        <p:spPr>
          <a:xfrm>
            <a:off x="5857875" y="2143125"/>
            <a:ext cx="106203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10800000">
            <a:off x="2214563" y="2143125"/>
            <a:ext cx="114300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 rot="5400000">
            <a:off x="4464844" y="4822031"/>
            <a:ext cx="357188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Стрелка углом 52"/>
          <p:cNvSpPr/>
          <p:nvPr/>
        </p:nvSpPr>
        <p:spPr>
          <a:xfrm rot="5400000">
            <a:off x="3178969" y="2821782"/>
            <a:ext cx="642937" cy="25717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Стрелка углом 53"/>
          <p:cNvSpPr/>
          <p:nvPr/>
        </p:nvSpPr>
        <p:spPr>
          <a:xfrm rot="5400000" flipV="1">
            <a:off x="5391944" y="2824957"/>
            <a:ext cx="642937" cy="25717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Выгнутая влево стрелка 54"/>
          <p:cNvSpPr/>
          <p:nvPr/>
        </p:nvSpPr>
        <p:spPr>
          <a:xfrm>
            <a:off x="142875" y="2286000"/>
            <a:ext cx="428625" cy="16430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Выгнутая вправо стрелка 55"/>
          <p:cNvSpPr/>
          <p:nvPr/>
        </p:nvSpPr>
        <p:spPr>
          <a:xfrm>
            <a:off x="8643938" y="2286000"/>
            <a:ext cx="357187" cy="16430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67600" cy="10826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 чем заключается новизна ФГОС?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736"/>
            <a:ext cx="3429024" cy="1357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Информационно – трансляционная школа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071934" y="1928802"/>
            <a:ext cx="928694" cy="4286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1428736"/>
            <a:ext cx="3429024" cy="1357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Деятельностная школа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928926" y="3071810"/>
            <a:ext cx="3286148" cy="3357586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В основной школе </a:t>
            </a:r>
            <a:r>
              <a:rPr lang="ru-RU" dirty="0" smtClean="0">
                <a:solidFill>
                  <a:schemeClr val="tx1"/>
                </a:solidFill>
              </a:rPr>
              <a:t>осуществляется самостоятельная  навигация по освоенным предметным знаниям при решении конкретных задач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0" y="3286124"/>
            <a:ext cx="2928926" cy="3071834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В начальной школе </a:t>
            </a:r>
            <a:r>
              <a:rPr lang="ru-RU" dirty="0" smtClean="0">
                <a:solidFill>
                  <a:schemeClr val="tx1"/>
                </a:solidFill>
              </a:rPr>
              <a:t>формируются первичные навыки самостоятельного поиска знаний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6286480" y="3286124"/>
            <a:ext cx="2857520" cy="3071834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В старшей школе </a:t>
            </a:r>
            <a:r>
              <a:rPr lang="ru-RU" dirty="0" smtClean="0">
                <a:solidFill>
                  <a:schemeClr val="tx1"/>
                </a:solidFill>
              </a:rPr>
              <a:t>полученные знания применяются в учебной, проектной и исследовательской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чем заключается новизна ФГОС?</a:t>
            </a:r>
            <a:endParaRPr lang="ru-RU" dirty="0"/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2857488" y="3000372"/>
            <a:ext cx="3000396" cy="1143008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ОРИЕНТАЦИЯ НА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2357454" cy="2357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ПРЕДМЕТНЫЙ РЕЗУЛЬТАТ ОБУЧЕНИЯ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Сумма  знаний, накопленная за время обучения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2571744"/>
            <a:ext cx="2357454" cy="2357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ЛИЧНОСТНЫЙ РЕЗУЛЬТАТ ОБУЧЕНИЯ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Развитие  личности ученика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10" descr="PE0183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143380"/>
            <a:ext cx="2681288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71472" y="274638"/>
            <a:ext cx="8286808" cy="1323439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 чем заключается новизна ФГОС?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57422" y="2643182"/>
            <a:ext cx="5429288" cy="1200329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</a:rPr>
              <a:t>Новая  оценка результатов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4286248" y="1785926"/>
            <a:ext cx="714380" cy="714380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572000" y="4000504"/>
            <a:ext cx="357190" cy="571504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14480" y="4714884"/>
            <a:ext cx="6500858" cy="156966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Не только базовые знания, но и  уровень сформированных УУД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184500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0" y="1643050"/>
            <a:ext cx="4315596" cy="5702397"/>
            <a:chOff x="2806" y="1214"/>
            <a:chExt cx="2162" cy="2825"/>
          </a:xfrm>
        </p:grpSpPr>
        <p:sp>
          <p:nvSpPr>
            <p:cNvPr id="705546" name="AutoShape 10"/>
            <p:cNvSpPr>
              <a:spLocks noChangeArrowheads="1"/>
            </p:cNvSpPr>
            <p:nvPr/>
          </p:nvSpPr>
          <p:spPr bwMode="gray">
            <a:xfrm>
              <a:off x="2914" y="1462"/>
              <a:ext cx="2040" cy="1982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Arial" pitchFamily="34" charset="0"/>
              </a:endParaRPr>
            </a:p>
          </p:txBody>
        </p:sp>
        <p:sp>
          <p:nvSpPr>
            <p:cNvPr id="5139" name="Text Box 11"/>
            <p:cNvSpPr txBox="1">
              <a:spLocks noChangeArrowheads="1"/>
            </p:cNvSpPr>
            <p:nvPr/>
          </p:nvSpPr>
          <p:spPr bwMode="gray">
            <a:xfrm>
              <a:off x="3164" y="1462"/>
              <a:ext cx="1804" cy="2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/>
                <a:t>совокупность действий </a:t>
              </a:r>
            </a:p>
            <a:p>
              <a:pPr algn="ctr"/>
              <a:r>
                <a:rPr lang="ru-RU" sz="2000" b="1" dirty="0"/>
                <a:t>учащегося, обеспечивающих </a:t>
              </a:r>
              <a:r>
                <a:rPr lang="ru-RU" sz="2000" b="1" dirty="0" smtClean="0"/>
                <a:t>способность </a:t>
              </a:r>
              <a:r>
                <a:rPr lang="ru-RU" sz="2000" b="1" dirty="0"/>
                <a:t>к самостоятельному усвоению новых знаний и умений, включая организацию этого процесса, культурную идентичность и толерантность.</a:t>
              </a:r>
            </a:p>
            <a:p>
              <a:endParaRPr lang="ru-RU" sz="2400" b="1" dirty="0">
                <a:solidFill>
                  <a:srgbClr val="006666"/>
                </a:solidFill>
              </a:endParaRPr>
            </a:p>
            <a:p>
              <a:endParaRPr lang="ru-RU" sz="2400" b="1" dirty="0">
                <a:solidFill>
                  <a:srgbClr val="006666"/>
                </a:solidFill>
              </a:endParaRPr>
            </a:p>
            <a:p>
              <a:endParaRPr lang="ru-RU" sz="2400" b="1" dirty="0">
                <a:solidFill>
                  <a:srgbClr val="000000"/>
                </a:solidFill>
              </a:endParaRPr>
            </a:p>
            <a:p>
              <a:endParaRPr lang="ru-RU" sz="2400" b="1" dirty="0">
                <a:solidFill>
                  <a:srgbClr val="000000"/>
                </a:solidFill>
              </a:endParaRPr>
            </a:p>
            <a:p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806" y="1214"/>
              <a:ext cx="342" cy="888"/>
              <a:chOff x="2806" y="1214"/>
              <a:chExt cx="342" cy="888"/>
            </a:xfrm>
          </p:grpSpPr>
          <p:sp>
            <p:nvSpPr>
              <p:cNvPr id="705549" name="Freeform 13"/>
              <p:cNvSpPr>
                <a:spLocks/>
              </p:cNvSpPr>
              <p:nvPr/>
            </p:nvSpPr>
            <p:spPr bwMode="gray">
              <a:xfrm>
                <a:off x="2878" y="1214"/>
                <a:ext cx="153" cy="153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pitchFamily="34" charset="0"/>
                </a:endParaRPr>
              </a:p>
            </p:txBody>
          </p:sp>
          <p:sp>
            <p:nvSpPr>
              <p:cNvPr id="705550" name="Freeform 14"/>
              <p:cNvSpPr>
                <a:spLocks/>
              </p:cNvSpPr>
              <p:nvPr/>
            </p:nvSpPr>
            <p:spPr bwMode="gray">
              <a:xfrm>
                <a:off x="2806" y="1426"/>
                <a:ext cx="342" cy="676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pitchFamily="34" charset="0"/>
                </a:endParaRPr>
              </a:p>
            </p:txBody>
          </p:sp>
        </p:grp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85720" y="1643050"/>
            <a:ext cx="4197350" cy="3916362"/>
            <a:chOff x="672" y="1421"/>
            <a:chExt cx="2130" cy="1891"/>
          </a:xfrm>
        </p:grpSpPr>
        <p:sp>
          <p:nvSpPr>
            <p:cNvPr id="705539" name="AutoShape 3"/>
            <p:cNvSpPr>
              <a:spLocks noChangeArrowheads="1"/>
            </p:cNvSpPr>
            <p:nvPr/>
          </p:nvSpPr>
          <p:spPr bwMode="gray">
            <a:xfrm>
              <a:off x="672" y="1769"/>
              <a:ext cx="2112" cy="1543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Arial" pitchFamily="34" charset="0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489" y="1421"/>
              <a:ext cx="313" cy="880"/>
              <a:chOff x="2489" y="1421"/>
              <a:chExt cx="313" cy="880"/>
            </a:xfrm>
          </p:grpSpPr>
          <p:sp>
            <p:nvSpPr>
              <p:cNvPr id="705541" name="Freeform 5"/>
              <p:cNvSpPr>
                <a:spLocks/>
              </p:cNvSpPr>
              <p:nvPr/>
            </p:nvSpPr>
            <p:spPr bwMode="gray">
              <a:xfrm>
                <a:off x="2572" y="1421"/>
                <a:ext cx="151" cy="153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pitchFamily="34" charset="0"/>
                </a:endParaRPr>
              </a:p>
            </p:txBody>
          </p:sp>
          <p:sp>
            <p:nvSpPr>
              <p:cNvPr id="705542" name="Freeform 6"/>
              <p:cNvSpPr>
                <a:spLocks/>
              </p:cNvSpPr>
              <p:nvPr/>
            </p:nvSpPr>
            <p:spPr bwMode="gray">
              <a:xfrm>
                <a:off x="2489" y="1625"/>
                <a:ext cx="313" cy="676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pitchFamily="34" charset="0"/>
                </a:endParaRPr>
              </a:p>
            </p:txBody>
          </p:sp>
        </p:grpSp>
      </p:grpSp>
      <p:sp>
        <p:nvSpPr>
          <p:cNvPr id="5148" name="Text Box 8"/>
          <p:cNvSpPr txBox="1">
            <a:spLocks noChangeArrowheads="1"/>
          </p:cNvSpPr>
          <p:nvPr/>
        </p:nvSpPr>
        <p:spPr bwMode="gray">
          <a:xfrm>
            <a:off x="544990" y="2435003"/>
            <a:ext cx="3643338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УУД</a:t>
            </a:r>
            <a:r>
              <a:rPr lang="ru-RU" sz="2400" i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универсальные учебные действия </a:t>
            </a:r>
            <a:r>
              <a:rPr lang="ru-RU" sz="2400" i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 algn="just"/>
            <a:r>
              <a:rPr lang="ru-RU" sz="2400" b="1" dirty="0" smtClean="0">
                <a:solidFill>
                  <a:srgbClr val="FF3300"/>
                </a:solidFill>
              </a:rPr>
              <a:t>умение </a:t>
            </a:r>
            <a:r>
              <a:rPr lang="ru-RU" sz="2400" b="1" dirty="0">
                <a:solidFill>
                  <a:srgbClr val="FF3300"/>
                </a:solidFill>
              </a:rPr>
              <a:t>учиться</a:t>
            </a:r>
            <a:r>
              <a:rPr lang="ru-RU" sz="2400" b="1" dirty="0">
                <a:solidFill>
                  <a:srgbClr val="000066"/>
                </a:solidFill>
              </a:rPr>
              <a:t>,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b="1" dirty="0"/>
              <a:t>т.·е. способность субъекта к саморазвитию и </a:t>
            </a:r>
            <a:r>
              <a:rPr lang="ru-RU" sz="2400" b="1" dirty="0" smtClean="0"/>
              <a:t>самосовершенствованию</a:t>
            </a:r>
            <a:endParaRPr lang="ru-RU" sz="2400" b="1" dirty="0">
              <a:solidFill>
                <a:srgbClr val="000066"/>
              </a:solidFill>
            </a:endParaRPr>
          </a:p>
          <a:p>
            <a:endParaRPr lang="ru-RU" sz="2400" b="1" dirty="0">
              <a:solidFill>
                <a:srgbClr val="000066"/>
              </a:solidFill>
            </a:endParaRPr>
          </a:p>
          <a:p>
            <a:endParaRPr lang="ru-RU" sz="2400" b="1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14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88913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4820" name="AutoShape 4"/>
          <p:cNvSpPr>
            <a:spLocks noChangeArrowheads="1"/>
          </p:cNvSpPr>
          <p:nvPr/>
        </p:nvSpPr>
        <p:spPr bwMode="gray">
          <a:xfrm>
            <a:off x="250825" y="333375"/>
            <a:ext cx="5329238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15138"/>
              </a:gs>
              <a:gs pos="50000">
                <a:srgbClr val="B0AF7A"/>
              </a:gs>
              <a:gs pos="100000">
                <a:srgbClr val="515138"/>
              </a:gs>
            </a:gsLst>
            <a:lin ang="0" scaled="1"/>
          </a:gradFill>
          <a:ln w="38100" algn="ctr">
            <a:solidFill>
              <a:srgbClr val="FF33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Понятие УУД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1857364"/>
            <a:ext cx="3429024" cy="1000132"/>
          </a:xfrm>
          <a:prstGeom prst="roundRect">
            <a:avLst/>
          </a:prstGeom>
          <a:solidFill>
            <a:schemeClr val="accent3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Познавательные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250825" y="333375"/>
            <a:ext cx="5329238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15138"/>
              </a:gs>
              <a:gs pos="50000">
                <a:srgbClr val="B0AF7A"/>
              </a:gs>
              <a:gs pos="100000">
                <a:srgbClr val="515138"/>
              </a:gs>
            </a:gsLst>
            <a:lin ang="0" scaled="1"/>
          </a:gradFill>
          <a:ln w="38100" algn="ctr">
            <a:solidFill>
              <a:srgbClr val="FF33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Понятие УУД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3214686"/>
            <a:ext cx="3429024" cy="1000132"/>
          </a:xfrm>
          <a:prstGeom prst="roundRect">
            <a:avLst/>
          </a:prstGeom>
          <a:solidFill>
            <a:schemeClr val="accent3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Личностные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190" y="1857364"/>
            <a:ext cx="3429024" cy="1000132"/>
          </a:xfrm>
          <a:prstGeom prst="roundRect">
            <a:avLst/>
          </a:prstGeom>
          <a:solidFill>
            <a:schemeClr val="accent3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Регулятивные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3214686"/>
            <a:ext cx="3714776" cy="1000132"/>
          </a:xfrm>
          <a:prstGeom prst="roundRect">
            <a:avLst/>
          </a:prstGeom>
          <a:solidFill>
            <a:schemeClr val="accent3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Коммуникативные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j041090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480263"/>
            <a:ext cx="2417766" cy="237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57161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Универсальные учебные действия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00594"/>
          </a:xfrm>
        </p:spPr>
        <p:txBody>
          <a:bodyPr/>
          <a:lstStyle/>
          <a:p>
            <a:pPr algn="just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5" descr="839688d55411.jpg"/>
          <p:cNvPicPr>
            <a:picLocks noChangeAspect="1"/>
          </p:cNvPicPr>
          <p:nvPr/>
        </p:nvPicPr>
        <p:blipFill>
          <a:blip r:embed="rId2" cstate="print"/>
          <a:srcRect l="5882"/>
          <a:stretch>
            <a:fillRect/>
          </a:stretch>
        </p:blipFill>
        <p:spPr bwMode="auto">
          <a:xfrm>
            <a:off x="5857884" y="2857496"/>
            <a:ext cx="2811732" cy="339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85786" y="1857364"/>
            <a:ext cx="4714908" cy="342902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u="sng" dirty="0" smtClean="0">
                <a:solidFill>
                  <a:srgbClr val="002060"/>
                </a:solidFill>
              </a:rPr>
              <a:t>Личностные УУД</a:t>
            </a:r>
            <a:r>
              <a:rPr lang="ru-RU" sz="2400" b="1" dirty="0" smtClean="0">
                <a:solidFill>
                  <a:srgbClr val="002060"/>
                </a:solidFill>
              </a:rPr>
              <a:t> – сформированность внутренней позиции, мотивации учебной деятельности, ориентация на моральные нормы и их выполнение.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157161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Универсальные учебные действия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357694"/>
            <a:ext cx="1938838" cy="159658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2143116"/>
            <a:ext cx="5286412" cy="342902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u="sng" dirty="0" smtClean="0">
                <a:solidFill>
                  <a:srgbClr val="7030A0"/>
                </a:solidFill>
              </a:rPr>
              <a:t>Регулятивные – </a:t>
            </a:r>
            <a:r>
              <a:rPr lang="ru-RU" sz="2400" b="1" dirty="0" smtClean="0">
                <a:solidFill>
                  <a:srgbClr val="7030A0"/>
                </a:solidFill>
              </a:rPr>
              <a:t>учебные действия, направленные на организацию своей работы    ( способность ставить  цель и задачу, планировать, контролировать и оценивать свои действия).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57161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Универсальные учебные действия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5" descr="j0195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214818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00034" y="1714488"/>
            <a:ext cx="5286412" cy="342902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u="sng" dirty="0" smtClean="0">
                <a:solidFill>
                  <a:srgbClr val="002060"/>
                </a:solidFill>
              </a:rPr>
              <a:t>ПОЗНАВАТЕЛЬНЫЕ   УУД</a:t>
            </a:r>
            <a:r>
              <a:rPr lang="ru-RU" sz="2400" b="1" dirty="0" smtClean="0">
                <a:solidFill>
                  <a:srgbClr val="002060"/>
                </a:solidFill>
              </a:rPr>
              <a:t> – это действия, направленные на поиск необходимой информации для решения или выполнения учебной задачи.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Сегодня на собрании: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2844" y="1714489"/>
            <a:ext cx="4929222" cy="707886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Что такое ФГОС?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71737" y="2714620"/>
            <a:ext cx="6143668" cy="707886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чего вводят ФГОС?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714744" y="4149725"/>
            <a:ext cx="5429256" cy="1200329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изменится ученик новой школы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476375" y="2781300"/>
            <a:ext cx="935038" cy="863600"/>
          </a:xfrm>
          <a:prstGeom prst="curvedRightArrow">
            <a:avLst>
              <a:gd name="adj1" fmla="val 20000"/>
              <a:gd name="adj2" fmla="val 40000"/>
              <a:gd name="adj3" fmla="val 360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2643174" y="3786190"/>
            <a:ext cx="935038" cy="863600"/>
          </a:xfrm>
          <a:prstGeom prst="curvedRightArrow">
            <a:avLst>
              <a:gd name="adj1" fmla="val 20000"/>
              <a:gd name="adj2" fmla="val 40000"/>
              <a:gd name="adj3" fmla="val 360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4" descr="MC90043441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429132"/>
            <a:ext cx="16256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57161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Универсальные учебные действия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428736"/>
            <a:ext cx="1867400" cy="1537757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928662" y="2357430"/>
            <a:ext cx="5286412" cy="342902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u="sng" dirty="0" smtClean="0">
                <a:solidFill>
                  <a:srgbClr val="7030A0"/>
                </a:solidFill>
              </a:rPr>
              <a:t>КОММУНИКАТИВНЫЕ  УУД- </a:t>
            </a:r>
            <a:r>
              <a:rPr lang="ru-RU" sz="2400" b="1" dirty="0" smtClean="0">
                <a:solidFill>
                  <a:srgbClr val="7030A0"/>
                </a:solidFill>
              </a:rPr>
              <a:t>использование  речевых  средств для решения коммуникативных задач, навыки сотрудничества.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gray">
          <a:xfrm>
            <a:off x="2590800" y="2133600"/>
            <a:ext cx="4038600" cy="39624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81400" y="3124200"/>
            <a:ext cx="2057400" cy="2133600"/>
            <a:chOff x="2016" y="1920"/>
            <a:chExt cx="1680" cy="1680"/>
          </a:xfrm>
        </p:grpSpPr>
        <p:sp>
          <p:nvSpPr>
            <p:cNvPr id="25604" name="Oval 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00CC99"/>
                </a:gs>
                <a:gs pos="100000">
                  <a:srgbClr val="005D4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5605" name="Freeform 6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160 w 1321"/>
                <a:gd name="T1" fmla="*/ 199 h 712"/>
                <a:gd name="T2" fmla="*/ 1174 w 1321"/>
                <a:gd name="T3" fmla="*/ 221 h 712"/>
                <a:gd name="T4" fmla="*/ 1177 w 1321"/>
                <a:gd name="T5" fmla="*/ 240 h 712"/>
                <a:gd name="T6" fmla="*/ 1172 w 1321"/>
                <a:gd name="T7" fmla="*/ 257 h 712"/>
                <a:gd name="T8" fmla="*/ 1157 w 1321"/>
                <a:gd name="T9" fmla="*/ 273 h 712"/>
                <a:gd name="T10" fmla="*/ 1134 w 1321"/>
                <a:gd name="T11" fmla="*/ 289 h 712"/>
                <a:gd name="T12" fmla="*/ 1105 w 1321"/>
                <a:gd name="T13" fmla="*/ 301 h 712"/>
                <a:gd name="T14" fmla="*/ 1066 w 1321"/>
                <a:gd name="T15" fmla="*/ 313 h 712"/>
                <a:gd name="T16" fmla="*/ 1023 w 1321"/>
                <a:gd name="T17" fmla="*/ 324 h 712"/>
                <a:gd name="T18" fmla="*/ 973 w 1321"/>
                <a:gd name="T19" fmla="*/ 332 h 712"/>
                <a:gd name="T20" fmla="*/ 919 w 1321"/>
                <a:gd name="T21" fmla="*/ 340 h 712"/>
                <a:gd name="T22" fmla="*/ 862 w 1321"/>
                <a:gd name="T23" fmla="*/ 345 h 712"/>
                <a:gd name="T24" fmla="*/ 799 w 1321"/>
                <a:gd name="T25" fmla="*/ 351 h 712"/>
                <a:gd name="T26" fmla="*/ 735 w 1321"/>
                <a:gd name="T27" fmla="*/ 354 h 712"/>
                <a:gd name="T28" fmla="*/ 709 w 1321"/>
                <a:gd name="T29" fmla="*/ 355 h 712"/>
                <a:gd name="T30" fmla="*/ 425 w 1321"/>
                <a:gd name="T31" fmla="*/ 355 h 712"/>
                <a:gd name="T32" fmla="*/ 421 w 1321"/>
                <a:gd name="T33" fmla="*/ 355 h 712"/>
                <a:gd name="T34" fmla="*/ 365 w 1321"/>
                <a:gd name="T35" fmla="*/ 353 h 712"/>
                <a:gd name="T36" fmla="*/ 311 w 1321"/>
                <a:gd name="T37" fmla="*/ 351 h 712"/>
                <a:gd name="T38" fmla="*/ 260 w 1321"/>
                <a:gd name="T39" fmla="*/ 347 h 712"/>
                <a:gd name="T40" fmla="*/ 211 w 1321"/>
                <a:gd name="T41" fmla="*/ 344 h 712"/>
                <a:gd name="T42" fmla="*/ 167 w 1321"/>
                <a:gd name="T43" fmla="*/ 337 h 712"/>
                <a:gd name="T44" fmla="*/ 126 w 1321"/>
                <a:gd name="T45" fmla="*/ 329 h 712"/>
                <a:gd name="T46" fmla="*/ 90 w 1321"/>
                <a:gd name="T47" fmla="*/ 323 h 712"/>
                <a:gd name="T48" fmla="*/ 61 w 1321"/>
                <a:gd name="T49" fmla="*/ 314 h 712"/>
                <a:gd name="T50" fmla="*/ 33 w 1321"/>
                <a:gd name="T51" fmla="*/ 303 h 712"/>
                <a:gd name="T52" fmla="*/ 18 w 1321"/>
                <a:gd name="T53" fmla="*/ 290 h 712"/>
                <a:gd name="T54" fmla="*/ 6 w 1321"/>
                <a:gd name="T55" fmla="*/ 276 h 712"/>
                <a:gd name="T56" fmla="*/ 0 w 1321"/>
                <a:gd name="T57" fmla="*/ 261 h 712"/>
                <a:gd name="T58" fmla="*/ 0 w 1321"/>
                <a:gd name="T59" fmla="*/ 259 h 712"/>
                <a:gd name="T60" fmla="*/ 4 w 1321"/>
                <a:gd name="T61" fmla="*/ 242 h 712"/>
                <a:gd name="T62" fmla="*/ 16 w 1321"/>
                <a:gd name="T63" fmla="*/ 222 h 712"/>
                <a:gd name="T64" fmla="*/ 45 w 1321"/>
                <a:gd name="T65" fmla="*/ 184 h 712"/>
                <a:gd name="T66" fmla="*/ 82 w 1321"/>
                <a:gd name="T67" fmla="*/ 149 h 712"/>
                <a:gd name="T68" fmla="*/ 130 w 1321"/>
                <a:gd name="T69" fmla="*/ 118 h 712"/>
                <a:gd name="T70" fmla="*/ 181 w 1321"/>
                <a:gd name="T71" fmla="*/ 88 h 712"/>
                <a:gd name="T72" fmla="*/ 240 w 1321"/>
                <a:gd name="T73" fmla="*/ 61 h 712"/>
                <a:gd name="T74" fmla="*/ 305 w 1321"/>
                <a:gd name="T75" fmla="*/ 41 h 712"/>
                <a:gd name="T76" fmla="*/ 370 w 1321"/>
                <a:gd name="T77" fmla="*/ 23 h 712"/>
                <a:gd name="T78" fmla="*/ 443 w 1321"/>
                <a:gd name="T79" fmla="*/ 11 h 712"/>
                <a:gd name="T80" fmla="*/ 518 w 1321"/>
                <a:gd name="T81" fmla="*/ 4 h 712"/>
                <a:gd name="T82" fmla="*/ 595 w 1321"/>
                <a:gd name="T83" fmla="*/ 0 h 712"/>
                <a:gd name="T84" fmla="*/ 595 w 1321"/>
                <a:gd name="T85" fmla="*/ 0 h 712"/>
                <a:gd name="T86" fmla="*/ 677 w 1321"/>
                <a:gd name="T87" fmla="*/ 4 h 712"/>
                <a:gd name="T88" fmla="*/ 755 w 1321"/>
                <a:gd name="T89" fmla="*/ 11 h 712"/>
                <a:gd name="T90" fmla="*/ 831 w 1321"/>
                <a:gd name="T91" fmla="*/ 26 h 712"/>
                <a:gd name="T92" fmla="*/ 901 w 1321"/>
                <a:gd name="T93" fmla="*/ 45 h 712"/>
                <a:gd name="T94" fmla="*/ 965 w 1321"/>
                <a:gd name="T95" fmla="*/ 69 h 712"/>
                <a:gd name="T96" fmla="*/ 1024 w 1321"/>
                <a:gd name="T97" fmla="*/ 97 h 712"/>
                <a:gd name="T98" fmla="*/ 1077 w 1321"/>
                <a:gd name="T99" fmla="*/ 127 h 712"/>
                <a:gd name="T100" fmla="*/ 1122 w 1321"/>
                <a:gd name="T101" fmla="*/ 162 h 712"/>
                <a:gd name="T102" fmla="*/ 1160 w 1321"/>
                <a:gd name="T103" fmla="*/ 199 h 712"/>
                <a:gd name="T104" fmla="*/ 1160 w 1321"/>
                <a:gd name="T105" fmla="*/ 199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99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2295" name="Text Box 7"/>
          <p:cNvSpPr txBox="1">
            <a:spLocks noChangeArrowheads="1"/>
          </p:cNvSpPr>
          <p:nvPr/>
        </p:nvSpPr>
        <p:spPr bwMode="gray">
          <a:xfrm>
            <a:off x="3851275" y="3860800"/>
            <a:ext cx="1182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УУД</a:t>
            </a:r>
            <a:endParaRPr lang="en-US" sz="36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91000" y="1727200"/>
            <a:ext cx="685800" cy="658813"/>
            <a:chOff x="2640" y="1088"/>
            <a:chExt cx="432" cy="415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640" y="1088"/>
              <a:ext cx="432" cy="415"/>
              <a:chOff x="2016" y="1920"/>
              <a:chExt cx="1680" cy="1680"/>
            </a:xfrm>
          </p:grpSpPr>
          <p:sp>
            <p:nvSpPr>
              <p:cNvPr id="25609" name="Oval 1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6C56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25610" name="Freeform 1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300" name="Text Box 12"/>
            <p:cNvSpPr txBox="1">
              <a:spLocks noChangeArrowheads="1"/>
            </p:cNvSpPr>
            <p:nvPr/>
          </p:nvSpPr>
          <p:spPr bwMode="gray">
            <a:xfrm>
              <a:off x="2738" y="1152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5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549650" y="5065713"/>
            <a:ext cx="319088" cy="279400"/>
            <a:chOff x="2236" y="3191"/>
            <a:chExt cx="201" cy="176"/>
          </a:xfrm>
        </p:grpSpPr>
        <p:sp>
          <p:nvSpPr>
            <p:cNvPr id="25613" name="Oval 14"/>
            <p:cNvSpPr>
              <a:spLocks noChangeArrowheads="1"/>
            </p:cNvSpPr>
            <p:nvPr/>
          </p:nvSpPr>
          <p:spPr bwMode="gray">
            <a:xfrm rot="-3372907">
              <a:off x="2239" y="3282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5614" name="Oval 15"/>
            <p:cNvSpPr>
              <a:spLocks noChangeArrowheads="1"/>
            </p:cNvSpPr>
            <p:nvPr/>
          </p:nvSpPr>
          <p:spPr bwMode="gray">
            <a:xfrm rot="-3372907">
              <a:off x="2353" y="3188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95600" y="5329238"/>
            <a:ext cx="685800" cy="685800"/>
            <a:chOff x="1824" y="3357"/>
            <a:chExt cx="432" cy="432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25617" name="Oval 1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0C3232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25618" name="Freeform 1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308" name="Text Box 20"/>
            <p:cNvSpPr txBox="1">
              <a:spLocks noChangeArrowheads="1"/>
            </p:cNvSpPr>
            <p:nvPr/>
          </p:nvSpPr>
          <p:spPr bwMode="gray">
            <a:xfrm>
              <a:off x="1908" y="3438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2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253163" y="3124200"/>
            <a:ext cx="681037" cy="693738"/>
            <a:chOff x="3938" y="1968"/>
            <a:chExt cx="430" cy="437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25622" name="Oval 2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214467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25623" name="Freeform 2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313" name="Text Box 25"/>
            <p:cNvSpPr txBox="1">
              <a:spLocks noChangeArrowheads="1"/>
            </p:cNvSpPr>
            <p:nvPr/>
          </p:nvSpPr>
          <p:spPr bwMode="gray">
            <a:xfrm>
              <a:off x="4020" y="2028"/>
              <a:ext cx="25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4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5638800" y="5300663"/>
            <a:ext cx="654050" cy="622300"/>
            <a:chOff x="3552" y="3339"/>
            <a:chExt cx="412" cy="392"/>
          </a:xfrm>
        </p:grpSpPr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25627" name="Oval 2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462E7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25628" name="Freeform 2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66FF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318" name="Text Box 30"/>
            <p:cNvSpPr txBox="1">
              <a:spLocks noChangeArrowheads="1"/>
            </p:cNvSpPr>
            <p:nvPr/>
          </p:nvSpPr>
          <p:spPr bwMode="gray">
            <a:xfrm>
              <a:off x="3652" y="3360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3</a:t>
              </a: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2362200" y="3124200"/>
            <a:ext cx="685800" cy="685800"/>
            <a:chOff x="1488" y="1968"/>
            <a:chExt cx="432" cy="432"/>
          </a:xfrm>
        </p:grpSpPr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25632" name="Oval 3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446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25633" name="Freeform 3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323" name="Text Box 35"/>
            <p:cNvSpPr txBox="1">
              <a:spLocks noChangeArrowheads="1"/>
            </p:cNvSpPr>
            <p:nvPr/>
          </p:nvSpPr>
          <p:spPr bwMode="gray">
            <a:xfrm>
              <a:off x="1586" y="2016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1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25635" name="Oval 36"/>
          <p:cNvSpPr>
            <a:spLocks noChangeArrowheads="1"/>
          </p:cNvSpPr>
          <p:nvPr/>
        </p:nvSpPr>
        <p:spPr bwMode="gray">
          <a:xfrm rot="-3372907">
            <a:off x="5566569" y="5177631"/>
            <a:ext cx="130175" cy="138113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6644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5636" name="Oval 37"/>
          <p:cNvSpPr>
            <a:spLocks noChangeArrowheads="1"/>
          </p:cNvSpPr>
          <p:nvPr/>
        </p:nvSpPr>
        <p:spPr bwMode="gray">
          <a:xfrm rot="-3372907">
            <a:off x="5414169" y="5025231"/>
            <a:ext cx="130175" cy="138113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6644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3124200" y="3581400"/>
            <a:ext cx="366713" cy="206375"/>
            <a:chOff x="2016" y="2304"/>
            <a:chExt cx="231" cy="130"/>
          </a:xfrm>
        </p:grpSpPr>
        <p:sp>
          <p:nvSpPr>
            <p:cNvPr id="25638" name="Oval 39"/>
            <p:cNvSpPr>
              <a:spLocks noChangeArrowheads="1"/>
            </p:cNvSpPr>
            <p:nvPr/>
          </p:nvSpPr>
          <p:spPr bwMode="gray">
            <a:xfrm rot="-3372907">
              <a:off x="2019" y="2301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AA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5639" name="Oval 40"/>
            <p:cNvSpPr>
              <a:spLocks noChangeArrowheads="1"/>
            </p:cNvSpPr>
            <p:nvPr/>
          </p:nvSpPr>
          <p:spPr bwMode="gray">
            <a:xfrm rot="-3372907">
              <a:off x="216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AA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4495800" y="2559050"/>
            <a:ext cx="138113" cy="412750"/>
            <a:chOff x="2832" y="1612"/>
            <a:chExt cx="87" cy="260"/>
          </a:xfrm>
        </p:grpSpPr>
        <p:sp>
          <p:nvSpPr>
            <p:cNvPr id="25641" name="Oval 42"/>
            <p:cNvSpPr>
              <a:spLocks noChangeArrowheads="1"/>
            </p:cNvSpPr>
            <p:nvPr/>
          </p:nvSpPr>
          <p:spPr bwMode="gray">
            <a:xfrm rot="-3372907">
              <a:off x="2835" y="1609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AA8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5642" name="Oval 43"/>
            <p:cNvSpPr>
              <a:spLocks noChangeArrowheads="1"/>
            </p:cNvSpPr>
            <p:nvPr/>
          </p:nvSpPr>
          <p:spPr bwMode="gray">
            <a:xfrm rot="-3372907">
              <a:off x="2835" y="1787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AA8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</p:grpSp>
      <p:sp>
        <p:nvSpPr>
          <p:cNvPr id="25643" name="Oval 44"/>
          <p:cNvSpPr>
            <a:spLocks noChangeArrowheads="1"/>
          </p:cNvSpPr>
          <p:nvPr/>
        </p:nvSpPr>
        <p:spPr bwMode="gray">
          <a:xfrm rot="-3372907">
            <a:off x="5966619" y="3606006"/>
            <a:ext cx="130175" cy="1381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66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5644" name="Oval 45"/>
          <p:cNvSpPr>
            <a:spLocks noChangeArrowheads="1"/>
          </p:cNvSpPr>
          <p:nvPr/>
        </p:nvSpPr>
        <p:spPr bwMode="gray">
          <a:xfrm rot="-3372907">
            <a:off x="5718969" y="3729831"/>
            <a:ext cx="130175" cy="1381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66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5645" name="Text Box 46"/>
          <p:cNvSpPr txBox="1">
            <a:spLocks noChangeArrowheads="1"/>
          </p:cNvSpPr>
          <p:nvPr/>
        </p:nvSpPr>
        <p:spPr bwMode="auto">
          <a:xfrm>
            <a:off x="4824413" y="1557338"/>
            <a:ext cx="4319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CC"/>
                </a:solidFill>
              </a:rPr>
              <a:t>умение с достаточной полнотой и точностью выражать свои мысли</a:t>
            </a:r>
            <a:r>
              <a:rPr lang="ru-RU" sz="2000">
                <a:solidFill>
                  <a:srgbClr val="33CCFF"/>
                </a:solidFill>
              </a:rPr>
              <a:t> </a:t>
            </a:r>
            <a:endParaRPr lang="en-US" sz="2000" b="1">
              <a:solidFill>
                <a:srgbClr val="33CCFF"/>
              </a:solidFill>
            </a:endParaRPr>
          </a:p>
        </p:txBody>
      </p:sp>
      <p:sp>
        <p:nvSpPr>
          <p:cNvPr id="25646" name="Text Box 47"/>
          <p:cNvSpPr txBox="1">
            <a:spLocks noChangeArrowheads="1"/>
          </p:cNvSpPr>
          <p:nvPr/>
        </p:nvSpPr>
        <p:spPr bwMode="auto">
          <a:xfrm>
            <a:off x="250825" y="2781300"/>
            <a:ext cx="21605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CC"/>
                </a:solidFill>
              </a:rPr>
              <a:t>планирование учебного сотрудничества с учителем и сверстниками</a:t>
            </a:r>
          </a:p>
        </p:txBody>
      </p:sp>
      <p:sp>
        <p:nvSpPr>
          <p:cNvPr id="25647" name="Text Box 48"/>
          <p:cNvSpPr txBox="1">
            <a:spLocks noChangeArrowheads="1"/>
          </p:cNvSpPr>
          <p:nvPr/>
        </p:nvSpPr>
        <p:spPr bwMode="auto">
          <a:xfrm>
            <a:off x="6804025" y="3068638"/>
            <a:ext cx="190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solidFill>
                  <a:srgbClr val="0000CC"/>
                </a:solidFill>
              </a:rPr>
              <a:t>управление поведением партнёра</a:t>
            </a:r>
            <a:r>
              <a:rPr lang="ru-RU" sz="2000">
                <a:solidFill>
                  <a:srgbClr val="33CCFF"/>
                </a:solidFill>
              </a:rPr>
              <a:t> </a:t>
            </a:r>
            <a:endParaRPr lang="en-US" sz="2000" b="1">
              <a:solidFill>
                <a:srgbClr val="33CCFF"/>
              </a:solidFill>
            </a:endParaRPr>
          </a:p>
        </p:txBody>
      </p:sp>
      <p:sp>
        <p:nvSpPr>
          <p:cNvPr id="25648" name="Text Box 49"/>
          <p:cNvSpPr txBox="1">
            <a:spLocks noChangeArrowheads="1"/>
          </p:cNvSpPr>
          <p:nvPr/>
        </p:nvSpPr>
        <p:spPr bwMode="auto">
          <a:xfrm>
            <a:off x="971550" y="5445125"/>
            <a:ext cx="1916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CC"/>
                </a:solidFill>
              </a:rPr>
              <a:t>постановка вопросов</a:t>
            </a:r>
          </a:p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25649" name="Text Box 50"/>
          <p:cNvSpPr txBox="1">
            <a:spLocks noChangeArrowheads="1"/>
          </p:cNvSpPr>
          <p:nvPr/>
        </p:nvSpPr>
        <p:spPr bwMode="auto">
          <a:xfrm>
            <a:off x="6372225" y="544512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CC"/>
                </a:solidFill>
              </a:rPr>
              <a:t>разрешение конфликтов</a:t>
            </a:r>
            <a:r>
              <a:rPr lang="ru-RU" sz="2000">
                <a:solidFill>
                  <a:srgbClr val="33CCFF"/>
                </a:solidFill>
              </a:rPr>
              <a:t> </a:t>
            </a:r>
            <a:endParaRPr lang="en-US" sz="2000" b="1">
              <a:solidFill>
                <a:srgbClr val="33CCFF"/>
              </a:solidFill>
            </a:endParaRPr>
          </a:p>
        </p:txBody>
      </p:sp>
      <p:grpSp>
        <p:nvGrpSpPr>
          <p:cNvPr id="16" name="Group 26"/>
          <p:cNvGrpSpPr>
            <a:grpSpLocks/>
          </p:cNvGrpSpPr>
          <p:nvPr/>
        </p:nvGrpSpPr>
        <p:grpSpPr bwMode="auto">
          <a:xfrm>
            <a:off x="179388" y="115888"/>
            <a:ext cx="5651500" cy="1835150"/>
            <a:chOff x="555" y="2823"/>
            <a:chExt cx="973" cy="1065"/>
          </a:xfrm>
        </p:grpSpPr>
        <p:pic>
          <p:nvPicPr>
            <p:cNvPr id="25653" name="Picture 27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54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5655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5656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pic>
          <p:nvPicPr>
            <p:cNvPr id="25657" name="Picture 31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58" name="Rectangle 58"/>
          <p:cNvSpPr>
            <a:spLocks noChangeArrowheads="1"/>
          </p:cNvSpPr>
          <p:nvPr/>
        </p:nvSpPr>
        <p:spPr bwMode="auto">
          <a:xfrm>
            <a:off x="611188" y="765175"/>
            <a:ext cx="4681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Коммуникативные УУД</a:t>
            </a:r>
          </a:p>
        </p:txBody>
      </p:sp>
      <p:pic>
        <p:nvPicPr>
          <p:cNvPr id="25659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15888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71472" y="274638"/>
            <a:ext cx="8286808" cy="1323439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 чем заключается новизна ФГОС?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28596" y="157161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entury Gothic" pitchFamily="34" charset="0"/>
              <a:buChar char="□"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43042" y="2643182"/>
            <a:ext cx="6500858" cy="1200329"/>
          </a:xfrm>
          <a:prstGeom prst="rect">
            <a:avLst/>
          </a:prstGeom>
          <a:solidFill>
            <a:srgbClr val="F4AADB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</a:rPr>
              <a:t>Новая методологическая основа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4286248" y="1714488"/>
            <a:ext cx="714380" cy="714380"/>
          </a:xfrm>
          <a:prstGeom prst="star5">
            <a:avLst/>
          </a:prstGeom>
          <a:solidFill>
            <a:srgbClr val="F4AA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572000" y="4000504"/>
            <a:ext cx="357190" cy="571504"/>
          </a:xfrm>
          <a:prstGeom prst="downArrow">
            <a:avLst/>
          </a:prstGeom>
          <a:solidFill>
            <a:srgbClr val="F4AA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14480" y="4786322"/>
            <a:ext cx="6500858" cy="1077218"/>
          </a:xfrm>
          <a:prstGeom prst="rect">
            <a:avLst/>
          </a:prstGeom>
          <a:solidFill>
            <a:srgbClr val="F4AADB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Системно – деятельностный подход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http://im8-tub-ru.yandex.net/i?id=116540477-4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4399"/>
            <a:ext cx="1500166" cy="15736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00" y="214313"/>
            <a:ext cx="7715304" cy="128587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</a:rPr>
              <a:t>Системно – деятельностный подход: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4500"/>
            <a:ext cx="8929688" cy="441801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endParaRPr lang="ru-RU" sz="2400" b="1" dirty="0" smtClean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dirty="0" smtClean="0"/>
          </a:p>
        </p:txBody>
      </p:sp>
      <p:sp>
        <p:nvSpPr>
          <p:cNvPr id="6" name="Пятиугольник 5"/>
          <p:cNvSpPr/>
          <p:nvPr/>
        </p:nvSpPr>
        <p:spPr>
          <a:xfrm>
            <a:off x="1928794" y="4000504"/>
            <a:ext cx="6786555" cy="142876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Обеспечивает активную учебно-познавательную деятельность, выбор образовательных </a:t>
            </a:r>
            <a:r>
              <a:rPr lang="ru-RU" sz="2000" b="1" dirty="0" smtClean="0">
                <a:solidFill>
                  <a:schemeClr val="tx1"/>
                </a:solidFill>
              </a:rPr>
              <a:t>              траекторий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785786" y="1857364"/>
            <a:ext cx="7858125" cy="1500187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Построение образовательного процесса с учетом индивидуальных, возрастных, психологических и физиологических особенностей обучающихся</a:t>
            </a:r>
          </a:p>
        </p:txBody>
      </p:sp>
      <p:pic>
        <p:nvPicPr>
          <p:cNvPr id="8" name="Picture 8" descr="http://im6-tub-ru.yandex.net/i?id=149822236-0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29650"/>
            <a:ext cx="1857388" cy="30283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71472" y="274638"/>
            <a:ext cx="8286808" cy="1323439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 чем заключается новизна ФГОС?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1472" y="2643182"/>
            <a:ext cx="8286808" cy="1077218"/>
          </a:xfrm>
          <a:prstGeom prst="rect">
            <a:avLst/>
          </a:prstGeom>
          <a:solidFill>
            <a:srgbClr val="E9FDA1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Изменяются средства обучения и технологии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4286248" y="1785926"/>
            <a:ext cx="714380" cy="714380"/>
          </a:xfrm>
          <a:prstGeom prst="star5">
            <a:avLst/>
          </a:prstGeom>
          <a:solidFill>
            <a:srgbClr val="E9FD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572000" y="3857628"/>
            <a:ext cx="357190" cy="571504"/>
          </a:xfrm>
          <a:prstGeom prst="downArrow">
            <a:avLst/>
          </a:prstGeom>
          <a:solidFill>
            <a:srgbClr val="E9FD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643042" y="4500570"/>
            <a:ext cx="6715172" cy="1815882"/>
          </a:xfrm>
          <a:prstGeom prst="rect">
            <a:avLst/>
          </a:prstGeom>
          <a:solidFill>
            <a:srgbClr val="E9FDA1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На первое место: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Информационно – коммуникативные технологии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429132"/>
            <a:ext cx="1457321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141763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Образовательные технологии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Обучение на основе учебных ситуаций;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ИКТ технологии;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Активные формы обучения ( в парах, </a:t>
            </a:r>
            <a:r>
              <a:rPr lang="ru-RU" sz="2800" b="1" dirty="0" smtClean="0">
                <a:solidFill>
                  <a:srgbClr val="002060"/>
                </a:solidFill>
              </a:rPr>
              <a:t>группах);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Игровые, проектные технологии, проблемное обучение и др.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5" descr="C:\Program Files\Common Files\Microsoft Shared\Clipart\cagcat50\BD0615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260120"/>
            <a:ext cx="1714512" cy="225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71472" y="1"/>
            <a:ext cx="8286808" cy="1323439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В чем заключается новизна ФГОС?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28596" y="157161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entury Gothic" pitchFamily="34" charset="0"/>
              <a:buChar char="□"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0034" y="2143116"/>
            <a:ext cx="8286808" cy="954107"/>
          </a:xfrm>
          <a:prstGeom prst="rect">
            <a:avLst/>
          </a:prstGeom>
          <a:solidFill>
            <a:srgbClr val="C2FC7C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Меняется система взаимоотношений «учитель – ученик»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4286248" y="1357298"/>
            <a:ext cx="714380" cy="714380"/>
          </a:xfrm>
          <a:prstGeom prst="star5">
            <a:avLst/>
          </a:prstGeom>
          <a:solidFill>
            <a:srgbClr val="C2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500562" y="3143248"/>
            <a:ext cx="357190" cy="571504"/>
          </a:xfrm>
          <a:prstGeom prst="downArrow">
            <a:avLst/>
          </a:prstGeom>
          <a:solidFill>
            <a:srgbClr val="C2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14480" y="3857628"/>
            <a:ext cx="6500858" cy="523220"/>
          </a:xfrm>
          <a:prstGeom prst="rect">
            <a:avLst/>
          </a:prstGeom>
          <a:solidFill>
            <a:srgbClr val="C2FC7C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Учитель не наставник, а партнер!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C:\Documents and Settings\Admin\Рабочий стол\Методобъединение\15055_smjpg_24s74515h339491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10098"/>
            <a:ext cx="2950372" cy="224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71472" y="274638"/>
            <a:ext cx="8286808" cy="1323439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 чем заключается новизна ФГОС?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28596" y="157161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entury Gothic" pitchFamily="34" charset="0"/>
              <a:buChar char="□"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14414" y="2643183"/>
            <a:ext cx="7072362" cy="1357321"/>
          </a:xfrm>
          <a:prstGeom prst="rect">
            <a:avLst/>
          </a:prstGeom>
          <a:solidFill>
            <a:srgbClr val="E9FDA1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Обновлено  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содержание   образования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4286248" y="1785926"/>
            <a:ext cx="714380" cy="714380"/>
          </a:xfrm>
          <a:prstGeom prst="star5">
            <a:avLst/>
          </a:prstGeom>
          <a:solidFill>
            <a:srgbClr val="E9FD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6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357694"/>
            <a:ext cx="2460632" cy="221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8596" y="1214422"/>
            <a:ext cx="8286808" cy="450059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accent2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/>
              <a:t>Программа </a:t>
            </a:r>
            <a:r>
              <a:rPr lang="ru-RU" sz="2400" b="1" dirty="0"/>
              <a:t>развития УУД,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ru-RU" sz="2400" b="1" dirty="0"/>
              <a:t>Программа </a:t>
            </a:r>
            <a:r>
              <a:rPr lang="ru-RU" sz="2400" b="1" dirty="0" smtClean="0"/>
              <a:t>отдельных   учебных предметов</a:t>
            </a:r>
            <a:endParaRPr lang="ru-RU" sz="2400" b="1" dirty="0"/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ru-RU" sz="2400" b="1" dirty="0"/>
              <a:t>Программа воспитания </a:t>
            </a:r>
            <a:r>
              <a:rPr lang="ru-RU" sz="2400" b="1" dirty="0" smtClean="0"/>
              <a:t>  и </a:t>
            </a:r>
            <a:r>
              <a:rPr lang="ru-RU" sz="2400" b="1" dirty="0"/>
              <a:t>социализации </a:t>
            </a:r>
            <a:endParaRPr lang="ru-RU" sz="2400" b="1" dirty="0" smtClean="0"/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2400" b="1" dirty="0" smtClean="0"/>
              <a:t>     обучающихся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/>
              <a:t>Программа  формирования   культуры  </a:t>
            </a:r>
          </a:p>
          <a:p>
            <a:pPr marL="342900" indent="-342900"/>
            <a:r>
              <a:rPr lang="ru-RU" sz="2400" b="1" dirty="0" smtClean="0"/>
              <a:t>     здорового  и   безопасного  образа  жизни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/>
              <a:t>Программа духовно – нравственного развития и </a:t>
            </a:r>
          </a:p>
          <a:p>
            <a:pPr marL="342900" indent="-342900"/>
            <a:r>
              <a:rPr lang="ru-RU" sz="2400" b="1" dirty="0" smtClean="0"/>
              <a:t>    воспитания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800" b="1" dirty="0" smtClean="0"/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600" b="1" dirty="0"/>
          </a:p>
        </p:txBody>
      </p:sp>
      <p:sp>
        <p:nvSpPr>
          <p:cNvPr id="6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707886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Содержание образования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857760"/>
            <a:ext cx="2428892" cy="176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9198"/>
            <a:ext cx="2023219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УМК «Школа 2100»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CDDD9-47D8-4C0B-A8F6-99BB4A9361EB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571612"/>
            <a:ext cx="3643306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Формирование системы базовых опорных знаний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1643050"/>
            <a:ext cx="3643306" cy="9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Формирование  умений и УУД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3143248"/>
            <a:ext cx="6286544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Создание образовательного пространства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4429124" y="928670"/>
            <a:ext cx="500066" cy="3786214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286256"/>
            <a:ext cx="3643306" cy="1643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Учет индивидуального темпа развития ребенка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7752" y="4286256"/>
            <a:ext cx="3714744" cy="228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Построение личной траектории обучения, в соответствие с интересами и возможностями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0104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tx1"/>
                </a:solidFill>
              </a:rPr>
              <a:t>Закон  РФ  «Об образовании»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(от.1.12.</a:t>
            </a:r>
            <a:r>
              <a:rPr lang="tt-RU" sz="1800" b="1" dirty="0" smtClean="0">
                <a:solidFill>
                  <a:srgbClr val="FF0000"/>
                </a:solidFill>
                <a:latin typeface="Times New Roman" pitchFamily="18" charset="0"/>
              </a:rPr>
              <a:t> 2007 г.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tt-RU" sz="1800" b="1" dirty="0" smtClean="0">
                <a:solidFill>
                  <a:srgbClr val="FF0000"/>
                </a:solidFill>
                <a:latin typeface="Times New Roman" pitchFamily="18" charset="0"/>
              </a:rPr>
              <a:t>№ 309-ФЗ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</a:rPr>
              <a:t> )</a:t>
            </a:r>
            <a:endParaRPr lang="ru-RU" sz="1800" b="1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204864"/>
            <a:ext cx="7010400" cy="2061989"/>
          </a:xfrm>
        </p:spPr>
        <p:txBody>
          <a:bodyPr>
            <a:normAutofit fontScale="92500" lnSpcReduction="2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Под </a:t>
            </a:r>
            <a:r>
              <a:rPr lang="ru-RU" sz="2800" b="1" dirty="0" smtClean="0">
                <a:solidFill>
                  <a:schemeClr val="tx1"/>
                </a:solidFill>
              </a:rPr>
              <a:t>образованием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 Российской Федерации понимается целенаправленный процесс </a:t>
            </a:r>
            <a:r>
              <a:rPr lang="ru-RU" sz="2800" b="1" dirty="0" smtClean="0">
                <a:solidFill>
                  <a:srgbClr val="FF0000"/>
                </a:solidFill>
              </a:rPr>
              <a:t>обучения и воспитания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dirty="0" smtClean="0">
                <a:solidFill>
                  <a:schemeClr val="tx1"/>
                </a:solidFill>
              </a:rPr>
              <a:t>в интересах личности, общества, государства.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357188" y="5143500"/>
            <a:ext cx="2571750" cy="714375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285750" y="5143500"/>
            <a:ext cx="2643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6" name="Равно 5"/>
          <p:cNvSpPr/>
          <p:nvPr/>
        </p:nvSpPr>
        <p:spPr bwMode="auto">
          <a:xfrm>
            <a:off x="3000375" y="5286375"/>
            <a:ext cx="500063" cy="428625"/>
          </a:xfrm>
          <a:prstGeom prst="mathEqual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151" name="Прямоугольник 6"/>
          <p:cNvSpPr>
            <a:spLocks noChangeArrowheads="1"/>
          </p:cNvSpPr>
          <p:nvPr/>
        </p:nvSpPr>
        <p:spPr bwMode="auto">
          <a:xfrm>
            <a:off x="3571875" y="5143500"/>
            <a:ext cx="2143125" cy="714375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3429000" y="5143500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обучение</a:t>
            </a:r>
          </a:p>
        </p:txBody>
      </p:sp>
      <p:sp>
        <p:nvSpPr>
          <p:cNvPr id="6153" name="Прямоугольник 8"/>
          <p:cNvSpPr>
            <a:spLocks noChangeArrowheads="1"/>
          </p:cNvSpPr>
          <p:nvPr/>
        </p:nvSpPr>
        <p:spPr bwMode="auto">
          <a:xfrm>
            <a:off x="6215063" y="5143500"/>
            <a:ext cx="2500312" cy="714375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6143625" y="5143500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воспитание</a:t>
            </a:r>
          </a:p>
        </p:txBody>
      </p:sp>
      <p:sp>
        <p:nvSpPr>
          <p:cNvPr id="11" name="Плюс 10"/>
          <p:cNvSpPr/>
          <p:nvPr/>
        </p:nvSpPr>
        <p:spPr bwMode="auto">
          <a:xfrm>
            <a:off x="5786438" y="5357813"/>
            <a:ext cx="357187" cy="357187"/>
          </a:xfrm>
          <a:prstGeom prst="mathPlu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Образовательный процесс:  урочная и внеурочная деятельность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472" y="2357430"/>
            <a:ext cx="3786246" cy="1143008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Урочная деятельность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3438" y="2357430"/>
            <a:ext cx="3643338" cy="1143008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Внеурочная деятельность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4000504"/>
            <a:ext cx="3643338" cy="1500198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УЧЕБНЫЙ  ПЛАН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(29 ч)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85984" y="3571876"/>
            <a:ext cx="428628" cy="285752"/>
          </a:xfrm>
          <a:prstGeom prst="downArrow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143636" y="3643314"/>
            <a:ext cx="428628" cy="285752"/>
          </a:xfrm>
          <a:prstGeom prst="downArrow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4" y="4071942"/>
            <a:ext cx="3857652" cy="2143140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Формируется участниками образовательного процесса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(3 ч)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Обязательные предметные области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E01CE-7161-43E6-B9CB-228F203ED2CC}" type="datetime1">
              <a:rPr lang="ru-RU" smtClean="0"/>
              <a:pPr>
                <a:defRPr/>
              </a:pPr>
              <a:t>19.11.2016</a:t>
            </a:fld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500034" y="2285992"/>
            <a:ext cx="3357586" cy="378621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Первая </a:t>
            </a: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 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Филология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(русский язык,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литература,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иностранный язык)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5000628" y="2285992"/>
            <a:ext cx="3429024" cy="378621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Вторая  </a:t>
            </a: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 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 и информатика</a:t>
            </a:r>
            <a:r>
              <a:rPr lang="ru-RU" sz="3200" b="1" dirty="0" smtClean="0">
                <a:solidFill>
                  <a:srgbClr val="0000FF"/>
                </a:solidFill>
              </a:rPr>
              <a:t>   </a:t>
            </a:r>
          </a:p>
        </p:txBody>
      </p:sp>
      <p:pic>
        <p:nvPicPr>
          <p:cNvPr id="8" name="Рисунок 7" descr="m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785926"/>
            <a:ext cx="103218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Обязательные предметные области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E01CE-7161-43E6-B9CB-228F203ED2CC}" type="datetime1">
              <a:rPr lang="ru-RU" smtClean="0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6" name="Загнутый угол 5"/>
          <p:cNvSpPr/>
          <p:nvPr/>
        </p:nvSpPr>
        <p:spPr>
          <a:xfrm>
            <a:off x="428596" y="2071678"/>
            <a:ext cx="3500462" cy="400052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Третья 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 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Общественно – научные предметы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(история, обществознание, география)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4929190" y="2071678"/>
            <a:ext cx="3500462" cy="400052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Четвертая  </a:t>
            </a: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 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Основы духовно – нравственной культуры народов России</a:t>
            </a:r>
            <a:endParaRPr lang="ru-RU" sz="3200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   </a:t>
            </a:r>
          </a:p>
        </p:txBody>
      </p:sp>
      <p:pic>
        <p:nvPicPr>
          <p:cNvPr id="8" name="Рисунок 7" descr="m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71612"/>
            <a:ext cx="96074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Обязательные предметные области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E01CE-7161-43E6-B9CB-228F203ED2CC}" type="datetime1">
              <a:rPr lang="ru-RU" smtClean="0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6" name="Загнутый угол 5"/>
          <p:cNvSpPr/>
          <p:nvPr/>
        </p:nvSpPr>
        <p:spPr>
          <a:xfrm>
            <a:off x="428596" y="2071678"/>
            <a:ext cx="3500462" cy="400052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Пятая </a:t>
            </a: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 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Естественно – научные предметы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(биология)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5000628" y="2071678"/>
            <a:ext cx="3500462" cy="400052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Шестая  </a:t>
            </a: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 </a:t>
            </a:r>
          </a:p>
          <a:p>
            <a:pPr algn="ctr"/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Искусство</a:t>
            </a:r>
          </a:p>
          <a:p>
            <a:pPr algn="ctr"/>
            <a:endParaRPr lang="ru-RU" sz="2400" b="1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(музыка, изобразительное искусство)</a:t>
            </a:r>
            <a:endParaRPr lang="ru-RU" sz="2400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ru-RU" sz="3200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   </a:t>
            </a:r>
          </a:p>
        </p:txBody>
      </p:sp>
      <p:pic>
        <p:nvPicPr>
          <p:cNvPr id="8" name="Рисунок 7" descr="m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643050"/>
            <a:ext cx="96074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Обязательные предметные области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E01CE-7161-43E6-B9CB-228F203ED2CC}" type="datetime1">
              <a:rPr lang="ru-RU" smtClean="0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6" name="Загнутый угол 5"/>
          <p:cNvSpPr/>
          <p:nvPr/>
        </p:nvSpPr>
        <p:spPr>
          <a:xfrm>
            <a:off x="428596" y="2071678"/>
            <a:ext cx="3286148" cy="400052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Седьмая </a:t>
            </a: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 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Технология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(технология)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4857752" y="2071678"/>
            <a:ext cx="3786214" cy="400052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Восьмая  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 </a:t>
            </a:r>
          </a:p>
          <a:p>
            <a:pPr algn="ctr"/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Физическая культура и Основы безопасности жизнедеятельности</a:t>
            </a:r>
            <a:endParaRPr lang="ru-RU" sz="3200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endParaRPr lang="ru-RU" sz="3200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   </a:t>
            </a:r>
          </a:p>
        </p:txBody>
      </p:sp>
      <p:pic>
        <p:nvPicPr>
          <p:cNvPr id="8" name="Рисунок 7" descr="m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14488"/>
            <a:ext cx="96074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Цель организации внеурочной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829576" cy="27574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развития личности, способностей, удовлетворения познавательных интересов, самореализации </a:t>
            </a:r>
            <a:r>
              <a:rPr lang="ru-RU" b="1" dirty="0" smtClean="0">
                <a:solidFill>
                  <a:schemeClr val="tx1"/>
                </a:solidFill>
              </a:rPr>
              <a:t>обучающихся.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3" descr="C:\Users\Булатова\Documents\Конкурс Директор\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643314"/>
            <a:ext cx="1872208" cy="2448044"/>
          </a:xfrm>
          <a:prstGeom prst="ellipse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Внеурочная деятельность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295400"/>
            <a:ext cx="8001056" cy="5334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ru-RU" sz="20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800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sz="2000" b="1" u="sng" dirty="0" smtClean="0">
                <a:solidFill>
                  <a:srgbClr val="FF0000"/>
                </a:solidFill>
              </a:rPr>
              <a:t>предусматривает</a:t>
            </a:r>
            <a:r>
              <a:rPr lang="ru-RU" sz="2000" b="1" dirty="0" smtClean="0"/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   </a:t>
            </a:r>
            <a:r>
              <a:rPr lang="ru-RU" sz="2800" b="1" dirty="0" smtClean="0">
                <a:solidFill>
                  <a:schemeClr val="tx1"/>
                </a:solidFill>
              </a:rPr>
              <a:t>учебные занятия для углубленного изучения отдельных обязательных учебных предметов;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</a:rPr>
              <a:t>  учебные занятия, обеспечивающие различные интересы обучающихся.</a:t>
            </a:r>
          </a:p>
          <a:p>
            <a:pPr algn="just">
              <a:buFont typeface="Wingdings 3" pitchFamily="18" charset="2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800" dirty="0" smtClean="0"/>
          </a:p>
          <a:p>
            <a:pPr algn="just" eaLnBrk="1" hangingPunct="1">
              <a:lnSpc>
                <a:spcPct val="80000"/>
              </a:lnSpc>
              <a:buNone/>
            </a:pPr>
            <a:endParaRPr lang="ru-RU" sz="1800" dirty="0" smtClean="0"/>
          </a:p>
        </p:txBody>
      </p:sp>
      <p:pic>
        <p:nvPicPr>
          <p:cNvPr id="5" name="Picture 7" descr="MC90033431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786322"/>
            <a:ext cx="3240087" cy="14112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Внеурочная </a:t>
            </a:r>
            <a:r>
              <a:rPr lang="ru-RU" sz="4000" b="1" dirty="0">
                <a:solidFill>
                  <a:srgbClr val="C00000"/>
                </a:solidFill>
              </a:rPr>
              <a:t>деятельность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Спортивно-оздоровительное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Духовно - нравственное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Социальное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Общекультурное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Общеинтеллектуальное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0"/>
            <a:ext cx="3055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034" y="5429264"/>
            <a:ext cx="8353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</a:rPr>
              <a:t>Часы используются по желанию учащихся</a:t>
            </a:r>
          </a:p>
        </p:txBody>
      </p:sp>
      <p:pic>
        <p:nvPicPr>
          <p:cNvPr id="7" name="Picture 12" descr="Рисунок1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409764"/>
            <a:ext cx="2143108" cy="287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00042"/>
            <a:ext cx="8839200" cy="15113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</a:rPr>
              <a:t>Система оценки достижения планируемых результатов освоения ООП ООО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2143116"/>
            <a:ext cx="7643866" cy="4144963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предполагает комплексный подход к оценке результатов образования: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личностных, метапредметных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предметных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9156" name="Picture 4" descr="MCj02340830000[1]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149" y="4429132"/>
            <a:ext cx="3032325" cy="185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23850" y="2209800"/>
            <a:ext cx="3600450" cy="2557463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  <a:latin typeface="Calibri" pitchFamily="34" charset="0"/>
              </a:rPr>
              <a:t>Результаты, не подлежащие оценке в ходе итоговой аттестации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427538" y="285728"/>
            <a:ext cx="4465637" cy="1938992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3300"/>
                </a:solidFill>
              </a:rPr>
              <a:t>Ценностные ориентации</a:t>
            </a:r>
            <a:r>
              <a:rPr lang="ru-RU" sz="2400" b="1" dirty="0">
                <a:solidFill>
                  <a:srgbClr val="000066"/>
                </a:solidFill>
              </a:rPr>
              <a:t>: религиозные, эстетические взгляды</a:t>
            </a:r>
            <a:r>
              <a:rPr lang="ru-RU" sz="2400" b="1" dirty="0"/>
              <a:t>, </a:t>
            </a:r>
            <a:r>
              <a:rPr lang="ru-RU" sz="2400" b="1" dirty="0">
                <a:solidFill>
                  <a:srgbClr val="000066"/>
                </a:solidFill>
              </a:rPr>
              <a:t>политические предпочтения</a:t>
            </a:r>
            <a:r>
              <a:rPr lang="ru-RU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427538" y="2565400"/>
            <a:ext cx="4465637" cy="2311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66"/>
                </a:solidFill>
              </a:rPr>
              <a:t>Характеристика 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социальных чувств</a:t>
            </a:r>
            <a:r>
              <a:rPr lang="ru-RU" sz="2400" b="1">
                <a:solidFill>
                  <a:srgbClr val="000066"/>
                </a:solidFill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66"/>
                </a:solidFill>
              </a:rPr>
              <a:t>патриотизм, толерантность, гуманизм и др.</a:t>
            </a:r>
            <a:r>
              <a:rPr lang="ru-RU" sz="2400">
                <a:solidFill>
                  <a:srgbClr val="000066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427538" y="5157788"/>
            <a:ext cx="4465637" cy="1277937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0066"/>
                </a:solidFill>
              </a:rPr>
              <a:t>Индивидуальные </a:t>
            </a:r>
            <a:r>
              <a:rPr lang="ru-RU" sz="2400" b="1" dirty="0">
                <a:solidFill>
                  <a:srgbClr val="FF3300"/>
                </a:solidFill>
              </a:rPr>
              <a:t>психологические</a:t>
            </a:r>
            <a:r>
              <a:rPr lang="ru-RU" sz="2400" b="1" dirty="0">
                <a:solidFill>
                  <a:srgbClr val="000066"/>
                </a:solidFill>
              </a:rPr>
              <a:t> </a:t>
            </a:r>
            <a:r>
              <a:rPr lang="ru-RU" sz="2400" b="1" dirty="0">
                <a:solidFill>
                  <a:srgbClr val="FF3300"/>
                </a:solidFill>
              </a:rPr>
              <a:t>характеристики</a:t>
            </a:r>
            <a:r>
              <a:rPr lang="ru-RU" sz="2400" b="1" dirty="0">
                <a:solidFill>
                  <a:srgbClr val="000066"/>
                </a:solidFill>
              </a:rPr>
              <a:t> личности</a:t>
            </a:r>
            <a:r>
              <a:rPr lang="ru-RU" sz="2800" b="1" dirty="0">
                <a:latin typeface="Calibri" pitchFamily="34" charset="0"/>
              </a:rPr>
              <a:t> </a:t>
            </a: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V="1">
            <a:off x="3886200" y="1752600"/>
            <a:ext cx="503238" cy="504825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3924300" y="3357563"/>
            <a:ext cx="503238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3962400" y="4724400"/>
            <a:ext cx="503238" cy="649288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0" y="0"/>
            <a:ext cx="4114800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C3300"/>
                </a:solidFill>
              </a:rPr>
              <a:t>Особенности оценки личностных результатов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572428" cy="11429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Нормативно-правовые основы введения ФГОС ООО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186766" cy="3687894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Федеральный государственный образовательный стандарт основного общего образования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(утвержден приказом Минобрнауки России от 17.12.2010 г. № 1897).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429000"/>
            <a:ext cx="4815416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</a:rPr>
              <a:t>ФГОС представляет собой совокупность требований, обязательных  при реализации основной образовательной программы основного общего образования образовательными учреждениями, имеющими государственную аккредитацию</a:t>
            </a:r>
            <a:r>
              <a:rPr lang="ru-RU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363" y="3857628"/>
            <a:ext cx="3348638" cy="280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3600" b="1" smtClean="0">
                <a:solidFill>
                  <a:srgbClr val="CC3300"/>
                </a:solidFill>
              </a:rPr>
              <a:t>Особенности оценки метапредметных результатов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991600" cy="5214938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33CC"/>
                </a:solidFill>
              </a:rPr>
              <a:t>Итоговая аттестация</a:t>
            </a:r>
            <a:r>
              <a:rPr lang="ru-RU" sz="2800" dirty="0" smtClean="0"/>
              <a:t>: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 dirty="0" smtClean="0"/>
              <a:t>	</a:t>
            </a:r>
            <a:r>
              <a:rPr lang="ru-RU" sz="2400" b="1" u="sng" dirty="0" smtClean="0">
                <a:solidFill>
                  <a:srgbClr val="FF0000"/>
                </a:solidFill>
              </a:rPr>
              <a:t>защита итогового индивидуального проекта. 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результаты  тематических работ по всем предметам.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000" b="1" dirty="0" smtClean="0"/>
          </a:p>
          <a:p>
            <a:pPr algn="just">
              <a:lnSpc>
                <a:spcPct val="80000"/>
              </a:lnSpc>
              <a:buFontTx/>
              <a:buNone/>
            </a:pPr>
            <a:endParaRPr lang="ru-RU" sz="2000" b="1" dirty="0" smtClean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 b="1" dirty="0" smtClean="0"/>
              <a:t>	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33CC"/>
                </a:solidFill>
              </a:rPr>
              <a:t>Промежуточная аттестация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 b="1" dirty="0" smtClean="0"/>
              <a:t>	</a:t>
            </a:r>
            <a:r>
              <a:rPr lang="ru-RU" sz="2000" b="1" u="sng" dirty="0" smtClean="0">
                <a:solidFill>
                  <a:schemeClr val="tx1"/>
                </a:solidFill>
              </a:rPr>
              <a:t>Обязательными являются материалы</a:t>
            </a:r>
            <a:r>
              <a:rPr lang="ru-RU" sz="2000" b="1" dirty="0" smtClean="0">
                <a:solidFill>
                  <a:schemeClr val="tx1"/>
                </a:solidFill>
              </a:rPr>
              <a:t>: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стартовой диагностики; 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 учебных исследований и учебных проектов; 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 комплексных работ на межпредметной основе.</a:t>
            </a:r>
          </a:p>
        </p:txBody>
      </p:sp>
      <p:pic>
        <p:nvPicPr>
          <p:cNvPr id="5" name="Picture 6" descr="MCj007873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500306"/>
            <a:ext cx="2365163" cy="165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23850" y="1989138"/>
            <a:ext cx="3600450" cy="2554287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3200" b="1">
              <a:solidFill>
                <a:srgbClr val="990000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990000"/>
                </a:solidFill>
                <a:latin typeface="Calibri" pitchFamily="34" charset="0"/>
              </a:rPr>
              <a:t>Итоговая  оценка  выпускника</a:t>
            </a:r>
          </a:p>
          <a:p>
            <a:pPr algn="ctr">
              <a:spcBef>
                <a:spcPct val="50000"/>
              </a:spcBef>
            </a:pPr>
            <a:endParaRPr lang="ru-RU" sz="3200" b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429125" y="214313"/>
            <a:ext cx="4430713" cy="2124075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>
                <a:latin typeface="Calibri" pitchFamily="34" charset="0"/>
              </a:rPr>
              <a:t>-Внутришкольный мониторинг образовательных результатов (из оценочных листов по предметам);</a:t>
            </a:r>
          </a:p>
          <a:p>
            <a:pPr>
              <a:spcBef>
                <a:spcPct val="50000"/>
              </a:spcBef>
            </a:pPr>
            <a:r>
              <a:rPr lang="ru-RU" sz="2200" b="1">
                <a:latin typeface="Calibri" pitchFamily="34" charset="0"/>
              </a:rPr>
              <a:t>-Результаты </a:t>
            </a:r>
            <a:r>
              <a:rPr lang="ru-RU" sz="2200" b="1">
                <a:solidFill>
                  <a:srgbClr val="FF0000"/>
                </a:solidFill>
                <a:latin typeface="Calibri" pitchFamily="34" charset="0"/>
              </a:rPr>
              <a:t>комплексных работ</a:t>
            </a:r>
            <a:r>
              <a:rPr lang="ru-RU" sz="2200" b="1">
                <a:latin typeface="Calibri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2200" b="1">
                <a:latin typeface="Calibri" pitchFamily="34" charset="0"/>
              </a:rPr>
              <a:t>-</a:t>
            </a:r>
            <a:r>
              <a:rPr lang="ru-RU" sz="2200" b="1">
                <a:solidFill>
                  <a:srgbClr val="FF0000"/>
                </a:solidFill>
                <a:latin typeface="Calibri" pitchFamily="34" charset="0"/>
              </a:rPr>
              <a:t>Итоговые</a:t>
            </a:r>
            <a:r>
              <a:rPr lang="ru-RU" sz="2200" b="1">
                <a:latin typeface="Calibri" pitchFamily="34" charset="0"/>
              </a:rPr>
              <a:t> работы по предметам</a:t>
            </a:r>
          </a:p>
        </p:txBody>
      </p:sp>
      <p:sp>
        <p:nvSpPr>
          <p:cNvPr id="56324" name="Text Box 9"/>
          <p:cNvSpPr txBox="1">
            <a:spLocks noChangeArrowheads="1"/>
          </p:cNvSpPr>
          <p:nvPr/>
        </p:nvSpPr>
        <p:spPr bwMode="auto">
          <a:xfrm>
            <a:off x="4427538" y="2565400"/>
            <a:ext cx="4465637" cy="2124075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200" b="1"/>
          </a:p>
          <a:p>
            <a:pPr algn="ctr">
              <a:spcBef>
                <a:spcPct val="50000"/>
              </a:spcBef>
            </a:pPr>
            <a:r>
              <a:rPr lang="ru-RU" sz="2200" b="1"/>
              <a:t>Оценка за выполнение и </a:t>
            </a:r>
            <a:r>
              <a:rPr lang="ru-RU" sz="2200" b="1">
                <a:solidFill>
                  <a:srgbClr val="FF0000"/>
                </a:solidFill>
              </a:rPr>
              <a:t>защиту индивидуального проекта</a:t>
            </a:r>
          </a:p>
          <a:p>
            <a:pPr algn="ctr">
              <a:spcBef>
                <a:spcPct val="50000"/>
              </a:spcBef>
            </a:pPr>
            <a:endParaRPr lang="ru-RU" sz="2200" b="1"/>
          </a:p>
        </p:txBody>
      </p:sp>
      <p:sp>
        <p:nvSpPr>
          <p:cNvPr id="56325" name="Text Box 10"/>
          <p:cNvSpPr txBox="1">
            <a:spLocks noChangeArrowheads="1"/>
          </p:cNvSpPr>
          <p:nvPr/>
        </p:nvSpPr>
        <p:spPr bwMode="auto">
          <a:xfrm>
            <a:off x="4427538" y="5157788"/>
            <a:ext cx="4465637" cy="430212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/>
              <a:t>Оценка за работу на </a:t>
            </a:r>
            <a:r>
              <a:rPr lang="ru-RU" sz="2200" b="1">
                <a:solidFill>
                  <a:srgbClr val="FF0000"/>
                </a:solidFill>
              </a:rPr>
              <a:t>ГИА</a:t>
            </a:r>
            <a:r>
              <a:rPr lang="ru-RU" sz="2200" b="1"/>
              <a:t> </a:t>
            </a:r>
          </a:p>
        </p:txBody>
      </p:sp>
      <p:sp>
        <p:nvSpPr>
          <p:cNvPr id="56326" name="Line 11"/>
          <p:cNvSpPr>
            <a:spLocks noChangeShapeType="1"/>
          </p:cNvSpPr>
          <p:nvPr/>
        </p:nvSpPr>
        <p:spPr bwMode="auto">
          <a:xfrm flipV="1">
            <a:off x="3924300" y="1484313"/>
            <a:ext cx="503238" cy="504825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27" name="Line 12"/>
          <p:cNvSpPr>
            <a:spLocks noChangeShapeType="1"/>
          </p:cNvSpPr>
          <p:nvPr/>
        </p:nvSpPr>
        <p:spPr bwMode="auto">
          <a:xfrm>
            <a:off x="3924300" y="3357563"/>
            <a:ext cx="503238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28" name="Line 13"/>
          <p:cNvSpPr>
            <a:spLocks noChangeShapeType="1"/>
          </p:cNvSpPr>
          <p:nvPr/>
        </p:nvSpPr>
        <p:spPr bwMode="auto">
          <a:xfrm>
            <a:off x="3924300" y="4508500"/>
            <a:ext cx="503238" cy="649288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6329" name="Picture 5" descr="J02153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4714875"/>
            <a:ext cx="25717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9697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Родители обучающихся  обязаны: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525963"/>
          </a:xfrm>
        </p:spPr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обеспечить посещение обучающимися занятий по учебному расписанию и иных школьных мероприятий;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 обеспечить выполнение обучающимися домашних заданий;</a:t>
            </a:r>
          </a:p>
        </p:txBody>
      </p:sp>
      <p:pic>
        <p:nvPicPr>
          <p:cNvPr id="4" name="Рисунок 3" descr="http://www.znaikak.ru/design/pic/visred/roditelskoe_sobrani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857628"/>
            <a:ext cx="3571900" cy="230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9697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Родители обучающихся  обязаны: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7858180" cy="4525963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Обеспечить выполнение обучающимися устава и правил внутреннего распорядка школы;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Посещать все родительские собрания, встречи с классным руководителем и учителями – предметниками.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www.znaikak.ru/design/pic/visred/roditelskoe_sobrani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000504"/>
            <a:ext cx="3071834" cy="223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183562" cy="5715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САЙТ: </a:t>
            </a:r>
            <a:r>
              <a:rPr lang="en-US" b="1" smtClean="0">
                <a:solidFill>
                  <a:srgbClr val="FF0000"/>
                </a:solidFill>
              </a:rPr>
              <a:t>standart.edu.ru 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20483" name="Picture 6" descr="Untitled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453" r="14429"/>
          <a:stretch>
            <a:fillRect/>
          </a:stretch>
        </p:blipFill>
        <p:spPr>
          <a:xfrm>
            <a:off x="1043608" y="642918"/>
            <a:ext cx="5671532" cy="6026442"/>
          </a:xfrm>
        </p:spPr>
      </p:pic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87A8CB-076A-4F60-863B-7607F52870A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8382000" cy="4756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642918"/>
            <a:ext cx="2808287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_s1030"/>
          <p:cNvSpPr>
            <a:spLocks noChangeArrowheads="1" noTextEdit="1"/>
          </p:cNvSpPr>
          <p:nvPr/>
        </p:nvSpPr>
        <p:spPr bwMode="auto">
          <a:xfrm>
            <a:off x="2195513" y="4437063"/>
            <a:ext cx="4318000" cy="1908175"/>
          </a:xfrm>
          <a:prstGeom prst="ellipse">
            <a:avLst/>
          </a:prstGeom>
          <a:solidFill>
            <a:srgbClr val="FFE1FF"/>
          </a:solidFill>
          <a:ln w="4699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651" name="_s1032"/>
          <p:cNvSpPr>
            <a:spLocks noChangeArrowheads="1" noTextEdit="1"/>
          </p:cNvSpPr>
          <p:nvPr/>
        </p:nvSpPr>
        <p:spPr bwMode="auto">
          <a:xfrm>
            <a:off x="4933950" y="1916113"/>
            <a:ext cx="4210050" cy="1908175"/>
          </a:xfrm>
          <a:prstGeom prst="ellipse">
            <a:avLst/>
          </a:prstGeom>
          <a:solidFill>
            <a:srgbClr val="CCFFFF">
              <a:alpha val="50195"/>
            </a:srgbClr>
          </a:solidFill>
          <a:ln w="4699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652" name="_s1028"/>
          <p:cNvSpPr>
            <a:spLocks noChangeArrowheads="1" noTextEdit="1"/>
          </p:cNvSpPr>
          <p:nvPr/>
        </p:nvSpPr>
        <p:spPr bwMode="auto">
          <a:xfrm>
            <a:off x="0" y="1916113"/>
            <a:ext cx="4284663" cy="1943100"/>
          </a:xfrm>
          <a:prstGeom prst="ellipse">
            <a:avLst/>
          </a:prstGeom>
          <a:solidFill>
            <a:srgbClr val="CC99FF"/>
          </a:solidFill>
          <a:ln w="4699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653" name="AutoShape 11"/>
          <p:cNvSpPr>
            <a:spLocks noChangeAspect="1" noChangeArrowheads="1"/>
          </p:cNvSpPr>
          <p:nvPr/>
        </p:nvSpPr>
        <p:spPr bwMode="auto">
          <a:xfrm rot="10800000">
            <a:off x="2339975" y="2708275"/>
            <a:ext cx="4135438" cy="259238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0000" tIns="46800" rIns="90000" bIns="46800" anchor="ctr"/>
          <a:lstStyle/>
          <a:p>
            <a:pPr algn="ctr" eaLnBrk="0" hangingPunct="0"/>
            <a:endParaRPr lang="ru-RU"/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78911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C3300"/>
                </a:solidFill>
              </a:rPr>
              <a:t>Стандарт – согласование индивидуальных, общественных и государственных потребностей в образовании.</a:t>
            </a:r>
            <a:br>
              <a:rPr lang="ru-RU" sz="2400" b="1" dirty="0" smtClean="0">
                <a:solidFill>
                  <a:srgbClr val="CC3300"/>
                </a:solidFill>
              </a:rPr>
            </a:br>
            <a:r>
              <a:rPr lang="ru-RU" sz="2400" dirty="0" smtClean="0">
                <a:solidFill>
                  <a:srgbClr val="CC3300"/>
                </a:solidFill>
              </a:rPr>
              <a:t> </a:t>
            </a:r>
            <a:br>
              <a:rPr lang="ru-RU" sz="2400" dirty="0" smtClean="0">
                <a:solidFill>
                  <a:srgbClr val="CC3300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Стандарт – общественный договор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0" y="2060575"/>
            <a:ext cx="39608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000" b="1"/>
              <a:t>СЕМЬЯ</a:t>
            </a:r>
          </a:p>
          <a:p>
            <a:pPr algn="ctr" eaLnBrk="0" hangingPunct="0">
              <a:buFontTx/>
              <a:buChar char="•"/>
            </a:pPr>
            <a:r>
              <a:rPr lang="ru-RU" b="1"/>
              <a:t>Личностная успешность</a:t>
            </a:r>
          </a:p>
          <a:p>
            <a:pPr algn="ctr" eaLnBrk="0" hangingPunct="0">
              <a:buFontTx/>
              <a:buChar char="•"/>
            </a:pPr>
            <a:r>
              <a:rPr lang="ru-RU" b="1"/>
              <a:t>Социальная успешность</a:t>
            </a:r>
          </a:p>
          <a:p>
            <a:pPr algn="ctr" eaLnBrk="0" hangingPunct="0">
              <a:buFontTx/>
              <a:buChar char="•"/>
            </a:pPr>
            <a:r>
              <a:rPr lang="ru-RU" b="1"/>
              <a:t>Профессиональная </a:t>
            </a:r>
            <a:endParaRPr lang="en-US" b="1"/>
          </a:p>
          <a:p>
            <a:pPr algn="ctr" eaLnBrk="0" hangingPunct="0"/>
            <a:r>
              <a:rPr lang="ru-RU" b="1"/>
              <a:t>успешность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003800" y="2060575"/>
            <a:ext cx="41402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000" b="1"/>
              <a:t>ОБЩЕСТВО</a:t>
            </a:r>
          </a:p>
          <a:p>
            <a:pPr lvl="1" algn="ctr" eaLnBrk="0" hangingPunct="0">
              <a:buFontTx/>
              <a:buChar char="•"/>
            </a:pPr>
            <a:r>
              <a:rPr lang="ru-RU" b="1"/>
              <a:t>Безопасность и здоровье</a:t>
            </a:r>
          </a:p>
          <a:p>
            <a:pPr lvl="1" algn="ctr" eaLnBrk="0" hangingPunct="0">
              <a:buFontTx/>
              <a:buChar char="•"/>
            </a:pPr>
            <a:r>
              <a:rPr lang="ru-RU" b="1"/>
              <a:t>Свобода и ответственность</a:t>
            </a:r>
          </a:p>
          <a:p>
            <a:pPr lvl="1" algn="ctr" eaLnBrk="0" hangingPunct="0">
              <a:buFontTx/>
              <a:buChar char="•"/>
            </a:pPr>
            <a:r>
              <a:rPr lang="ru-RU" b="1"/>
              <a:t>Социальная справедливость</a:t>
            </a:r>
          </a:p>
          <a:p>
            <a:pPr lvl="1" algn="ctr" eaLnBrk="0" hangingPunct="0">
              <a:buFontTx/>
              <a:buChar char="•"/>
            </a:pPr>
            <a:r>
              <a:rPr lang="ru-RU" b="1"/>
              <a:t>Благосостояние</a:t>
            </a:r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2124075" y="4581525"/>
            <a:ext cx="4591065" cy="1510286"/>
          </a:xfrm>
          <a:prstGeom prst="rect">
            <a:avLst/>
          </a:prstGeom>
          <a:solidFill>
            <a:srgbClr val="CC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ru-RU" sz="2000" b="1" dirty="0"/>
              <a:t>ГОСУДАРСТВО</a:t>
            </a:r>
          </a:p>
          <a:p>
            <a:pPr algn="ctr" eaLnBrk="0" hangingPunct="0">
              <a:buFontTx/>
              <a:buChar char="•"/>
            </a:pPr>
            <a:r>
              <a:rPr lang="ru-RU" b="1" dirty="0"/>
              <a:t>Национальное единство</a:t>
            </a:r>
          </a:p>
          <a:p>
            <a:pPr algn="ctr" eaLnBrk="0" hangingPunct="0">
              <a:buFontTx/>
              <a:buChar char="•"/>
            </a:pPr>
            <a:r>
              <a:rPr lang="ru-RU" b="1" dirty="0"/>
              <a:t>Безопасность </a:t>
            </a:r>
          </a:p>
          <a:p>
            <a:pPr algn="ctr" eaLnBrk="0" hangingPunct="0">
              <a:buFontTx/>
              <a:buChar char="•"/>
            </a:pPr>
            <a:r>
              <a:rPr lang="ru-RU" b="1" dirty="0"/>
              <a:t>Развитие человеческого капитала</a:t>
            </a:r>
          </a:p>
          <a:p>
            <a:pPr algn="ctr" eaLnBrk="0" hangingPunct="0">
              <a:buFontTx/>
              <a:buChar char="•"/>
            </a:pPr>
            <a:r>
              <a:rPr lang="ru-RU" b="1" dirty="0"/>
              <a:t>Конкурентоспособность</a:t>
            </a:r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3276600" y="2924175"/>
            <a:ext cx="22320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Aft>
                <a:spcPct val="5000"/>
              </a:spcAft>
            </a:pPr>
            <a:r>
              <a:rPr lang="ru-RU" sz="2400" b="1"/>
              <a:t>Развитие</a:t>
            </a:r>
          </a:p>
          <a:p>
            <a:pPr algn="ctr" eaLnBrk="0" hangingPunct="0">
              <a:spcAft>
                <a:spcPct val="5000"/>
              </a:spcAft>
              <a:buFontTx/>
              <a:buChar char="•"/>
            </a:pPr>
            <a:r>
              <a:rPr lang="ru-RU" sz="1600" b="1"/>
              <a:t>Личностное</a:t>
            </a:r>
          </a:p>
          <a:p>
            <a:pPr algn="ctr" eaLnBrk="0" hangingPunct="0">
              <a:spcAft>
                <a:spcPct val="5000"/>
              </a:spcAft>
              <a:buFontTx/>
              <a:buChar char="•"/>
            </a:pPr>
            <a:r>
              <a:rPr lang="ru-RU" sz="1600" b="1"/>
              <a:t>Социальное</a:t>
            </a:r>
          </a:p>
          <a:p>
            <a:pPr algn="ctr" eaLnBrk="0" hangingPunct="0">
              <a:spcAft>
                <a:spcPct val="5000"/>
              </a:spcAft>
              <a:buFontTx/>
              <a:buChar char="•"/>
            </a:pPr>
            <a:r>
              <a:rPr lang="ru-RU" sz="1600" b="1"/>
              <a:t>Общекультурное</a:t>
            </a:r>
          </a:p>
          <a:p>
            <a:pPr algn="ctr" eaLnBrk="0" hangingPunct="0">
              <a:spcAft>
                <a:spcPct val="5000"/>
              </a:spcAft>
            </a:pPr>
            <a:r>
              <a:rPr lang="ru-RU" sz="1600" b="1">
                <a:solidFill>
                  <a:schemeClr val="hlink"/>
                </a:solidFill>
              </a:rPr>
              <a:t>…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696" y="500042"/>
            <a:ext cx="7715304" cy="1357322"/>
          </a:xfrm>
        </p:spPr>
        <p:txBody>
          <a:bodyPr/>
          <a:lstStyle/>
          <a:p>
            <a:r>
              <a:rPr lang="ru-RU" sz="4000" b="1" dirty="0" smtClean="0">
                <a:ln w="1905"/>
                <a:solidFill>
                  <a:srgbClr val="280FC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он современный выпускник школы?:</a:t>
            </a:r>
            <a:endParaRPr lang="ru-RU" sz="4000" b="1" dirty="0">
              <a:ln w="1905"/>
              <a:solidFill>
                <a:srgbClr val="280FC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15370" cy="4268799"/>
          </a:xfrm>
        </p:spPr>
        <p:txBody>
          <a:bodyPr/>
          <a:lstStyle/>
          <a:p>
            <a:pPr algn="r">
              <a:buNone/>
            </a:pPr>
            <a:r>
              <a:rPr lang="ru-RU" b="1" i="1" dirty="0" smtClean="0">
                <a:solidFill>
                  <a:srgbClr val="FF0066"/>
                </a:solidFill>
              </a:rPr>
              <a:t> 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Picture 11" descr="Мальчикбез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071810"/>
            <a:ext cx="1557338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нутый угол 6"/>
          <p:cNvSpPr/>
          <p:nvPr/>
        </p:nvSpPr>
        <p:spPr>
          <a:xfrm>
            <a:off x="285720" y="2071678"/>
            <a:ext cx="3143272" cy="178595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Не только имеющий глубокие и прочные знания, умения и навыки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85720" y="4143380"/>
            <a:ext cx="3214710" cy="185738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Умеющий ставить цели и ее достигать, не ущемляя прав окружающих людей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5286380" y="2071678"/>
            <a:ext cx="3500462" cy="2286016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Умеющий адекватно себя оценивать и прогнозировать развитие дальнейших событий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5357818" y="4643446"/>
            <a:ext cx="3500462" cy="164307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Обладающий умением учиться, способностью к саморазвитию.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85852" y="857232"/>
            <a:ext cx="6858048" cy="1323439"/>
          </a:xfrm>
          <a:prstGeom prst="rect">
            <a:avLst/>
          </a:prstGeom>
          <a:solidFill>
            <a:srgbClr val="FAFAA4"/>
          </a:solidFill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59131" dir="1251662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В чем заключается новизна  ФГОС?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8" name="Picture 4" descr="MC90043441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445061"/>
            <a:ext cx="2500330" cy="281287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По вертикали и горизонтали'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1234</Words>
  <Application>Microsoft Office PowerPoint</Application>
  <PresentationFormat>Экран (4:3)</PresentationFormat>
  <Paragraphs>353</Paragraphs>
  <Slides>43</Slides>
  <Notes>9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Шаблон оформления 'По вертикали и горизонтали'</vt:lpstr>
      <vt:lpstr>Презентация PowerPoint</vt:lpstr>
      <vt:lpstr>Сегодня на собрании: </vt:lpstr>
      <vt:lpstr>Закон  РФ  «Об образовании» (от.1.12. 2007 г.  № 309-ФЗ )</vt:lpstr>
      <vt:lpstr>Нормативно-правовые основы введения ФГОС ООО</vt:lpstr>
      <vt:lpstr>САЙТ: standart.edu.ru </vt:lpstr>
      <vt:lpstr>Презентация PowerPoint</vt:lpstr>
      <vt:lpstr>Стандарт – согласование индивидуальных, общественных и государственных потребностей в образовании.   Стандарт – общественный договор</vt:lpstr>
      <vt:lpstr>Какой он современный выпускник школы?:</vt:lpstr>
      <vt:lpstr>Презентация PowerPoint</vt:lpstr>
      <vt:lpstr> В чем заключается новизна ФГОС?</vt:lpstr>
      <vt:lpstr>Презентация PowerPoint</vt:lpstr>
      <vt:lpstr>В чем заключается новизна ФГОС?</vt:lpstr>
      <vt:lpstr>В чем заключается новизна ФГОС?</vt:lpstr>
      <vt:lpstr> В чем заключается новизна ФГОС?</vt:lpstr>
      <vt:lpstr>Презентация PowerPoint</vt:lpstr>
      <vt:lpstr>Презентация PowerPoint</vt:lpstr>
      <vt:lpstr>Универсальные учебные действия</vt:lpstr>
      <vt:lpstr>Универсальные учебные действия</vt:lpstr>
      <vt:lpstr>Универсальные учебные действия</vt:lpstr>
      <vt:lpstr>Универсальные учебные действия</vt:lpstr>
      <vt:lpstr>Презентация PowerPoint</vt:lpstr>
      <vt:lpstr> В чем заключается новизна ФГОС?</vt:lpstr>
      <vt:lpstr>Системно – деятельностный подход:</vt:lpstr>
      <vt:lpstr> В чем заключается новизна ФГОС?</vt:lpstr>
      <vt:lpstr>Образовательные технологии</vt:lpstr>
      <vt:lpstr>В чем заключается новизна ФГОС?</vt:lpstr>
      <vt:lpstr> В чем заключается новизна ФГОС?</vt:lpstr>
      <vt:lpstr>Содержание образования</vt:lpstr>
      <vt:lpstr>УМК «Школа 2100»</vt:lpstr>
      <vt:lpstr>Образовательный процесс:  урочная и внеурочная деятельность</vt:lpstr>
      <vt:lpstr>Обязательные предметные области</vt:lpstr>
      <vt:lpstr>Обязательные предметные области</vt:lpstr>
      <vt:lpstr>Обязательные предметные области</vt:lpstr>
      <vt:lpstr>Обязательные предметные области</vt:lpstr>
      <vt:lpstr>Цель организации внеурочной деятельности</vt:lpstr>
      <vt:lpstr>Внеурочная деятельность</vt:lpstr>
      <vt:lpstr>Внеурочная деятельность</vt:lpstr>
      <vt:lpstr>Система оценки достижения планируемых результатов освоения ООП ООО</vt:lpstr>
      <vt:lpstr>Презентация PowerPoint</vt:lpstr>
      <vt:lpstr>Особенности оценки метапредметных результатов</vt:lpstr>
      <vt:lpstr>Презентация PowerPoint</vt:lpstr>
      <vt:lpstr>Родители обучающихся  обязаны:</vt:lpstr>
      <vt:lpstr>Родители обучающихся  обязаны: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 основного общего образования – инструментальная основа построения современного образовательного пространства</dc:title>
  <dc:creator>связной</dc:creator>
  <cp:lastModifiedBy>Windows User</cp:lastModifiedBy>
  <cp:revision>101</cp:revision>
  <dcterms:created xsi:type="dcterms:W3CDTF">2012-05-13T19:53:58Z</dcterms:created>
  <dcterms:modified xsi:type="dcterms:W3CDTF">2016-11-19T09:23:01Z</dcterms:modified>
</cp:coreProperties>
</file>