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4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99" r:id="rId13"/>
    <p:sldId id="273" r:id="rId14"/>
    <p:sldId id="300" r:id="rId15"/>
    <p:sldId id="277" r:id="rId16"/>
    <p:sldId id="279" r:id="rId17"/>
    <p:sldId id="301" r:id="rId18"/>
    <p:sldId id="280" r:id="rId19"/>
    <p:sldId id="302" r:id="rId20"/>
    <p:sldId id="303" r:id="rId21"/>
    <p:sldId id="304" r:id="rId22"/>
    <p:sldId id="305" r:id="rId23"/>
    <p:sldId id="306" r:id="rId24"/>
    <p:sldId id="307" r:id="rId25"/>
    <p:sldId id="282" r:id="rId26"/>
    <p:sldId id="283" r:id="rId27"/>
    <p:sldId id="284" r:id="rId28"/>
    <p:sldId id="285" r:id="rId29"/>
    <p:sldId id="287" r:id="rId30"/>
    <p:sldId id="308" r:id="rId31"/>
    <p:sldId id="309" r:id="rId32"/>
    <p:sldId id="288" r:id="rId33"/>
    <p:sldId id="289" r:id="rId34"/>
    <p:sldId id="290" r:id="rId35"/>
    <p:sldId id="291" r:id="rId36"/>
    <p:sldId id="276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56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003677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770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021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578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59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547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710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443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15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585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31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317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009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131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834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83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07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rant.ru/products/ipo/prime/doc/71726266/#1111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060;&#1048;_&#1044;&#1045;&#1052;&#1054;%202017.pdf" TargetMode="External"/><Relationship Id="rId2" Type="http://schemas.openxmlformats.org/officeDocument/2006/relationships/hyperlink" Target="&#1055;&#1088;&#1080;&#1082;&#1072;&#1079;%20&#1052;&#1080;&#1085;&#1086;&#1073;&#1088;&#1085;&#1072;&#1091;&#1082;&#1080;%20&#1086;&#1090;%2009.01.17%20&#8470;%205_&#1059;&#1090;&#1074;&#1077;&#1088;&#1078;&#1077;&#1085;&#1080;&#1077;%20&#1077;&#1076;&#1080;&#1085;&#1086;&#1075;&#1086;%20&#1088;&#1072;&#1089;&#1087;&#1080;&#1089;&#1072;&#1085;&#1080;&#1103;%20&#1045;&#1043;&#1069;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www.ege.edu.ru/ru/main/blanks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1.ege.edu.ru/index.php?option=com_content&amp;view=article&amp;id=62&amp;Itemid=67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G:\&#1043;&#1048;&#1040;2016-17\&#1088;&#1086;&#1076;&#1080;&#1090;&#1077;&#1083;&#1100;&#1089;&#1082;&#1086;&#1077;%20&#1089;&#1086;&#1073;&#1088;&#1072;&#1085;&#1080;&#1077;%20&#1043;&#1048;&#1040;\media\image10.jpe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9" name="Прямоугольник 2348"/>
          <p:cNvSpPr/>
          <p:nvPr/>
        </p:nvSpPr>
        <p:spPr>
          <a:xfrm>
            <a:off x="4584556" y="692696"/>
            <a:ext cx="4572000" cy="26314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4800"/>
              </a:lnSpc>
              <a:spcAft>
                <a:spcPts val="815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РОДИТЕЛЬСКОЕ</a:t>
            </a:r>
            <a:endParaRPr lang="ru-RU" sz="32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812800" algn="r">
              <a:lnSpc>
                <a:spcPts val="48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СОБРАНИЕ</a:t>
            </a:r>
            <a:endParaRPr lang="ru-RU" sz="32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25400" algn="ctr">
              <a:lnSpc>
                <a:spcPts val="3815"/>
              </a:lnSpc>
              <a:spcBef>
                <a:spcPts val="1800"/>
              </a:spcBef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«Подготовка к проведению</a:t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ЕГЭ в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году»</a:t>
            </a:r>
            <a:endParaRPr lang="ru-RU" sz="28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389" name="Picture 341" descr="im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4936"/>
            <a:ext cx="3011488" cy="288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9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image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"/>
            <a:ext cx="1238250" cy="116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-258763" y="97348"/>
            <a:ext cx="9661525" cy="62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563888" y="4929884"/>
            <a:ext cx="87661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поступления в ВУЗы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252002" y="115671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64915" tIns="682410" rIns="657018" bIns="1764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ЕГЭ выпускников 11-х классов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 rot="10800000" flipV="1">
            <a:off x="1252002" y="549275"/>
            <a:ext cx="7891998" cy="532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87209" rIns="91440" bIns="48720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 2018 году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Обучающиеся 11-х классов </a:t>
            </a:r>
            <a:r>
              <a:rPr kumimoji="0" lang="ru-RU" altLang="ru-RU" sz="3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обязаны </a:t>
            </a:r>
            <a:r>
              <a:rPr kumimoji="0" lang="ru-RU" altLang="ru-RU" sz="3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сдать 2 обязательных экзамена для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получения аттестата: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русский язык и математика (базовый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уровень) и 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экзамены по другим</a:t>
            </a:r>
            <a:b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предметам (по выбору выпускника) для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549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kumimoji="0" lang="ru-RU" altLang="ru-RU" sz="1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kumimoji="0" lang="ru-RU" altLang="ru-RU" sz="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1082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60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75"/>
            <a:ext cx="1236662" cy="11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241425" y="-298927"/>
            <a:ext cx="6994525" cy="819150"/>
          </a:xfrm>
          <a:prstGeom prst="rect">
            <a:avLst/>
          </a:prstGeom>
          <a:solidFill>
            <a:srgbClr val="DBDB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5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Какой уровень математики выбрать?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11561" y="908720"/>
            <a:ext cx="8532440" cy="294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6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\ Л' 1.-' ■ ‘"</a:t>
            </a:r>
            <a:r>
              <a:rPr kumimoji="0" lang="ru-RU" altLang="ru-RU" sz="8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,■ </a:t>
            </a:r>
            <a:r>
              <a:rPr kumimoji="0" lang="ru-RU" altLang="ru-RU" sz="800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л, 1. ,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5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базовый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	</a:t>
            </a:r>
            <a:r>
              <a:rPr kumimoji="0" lang="ru-RU" altLang="ru-RU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	                                                         </a:t>
            </a:r>
            <a:r>
              <a:rPr kumimoji="0" lang="ru-RU" altLang="ru-RU" sz="5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профильный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	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*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	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*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401" y="4113906"/>
            <a:ext cx="3708412" cy="1277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Возможность </a:t>
            </a: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поступить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 в ВУЗ, где математика не является вступительным экзаменом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59030" y="4145758"/>
            <a:ext cx="3096344" cy="1245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Поступление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 в ВУЗ, где </a:t>
            </a: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математики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 в перечне обязательных экзаменов	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7982" y="2098236"/>
            <a:ext cx="277230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</a:rPr>
              <a:t>Получение аттестата</a:t>
            </a:r>
            <a:endParaRPr lang="ru-RU" sz="2400"/>
          </a:p>
        </p:txBody>
      </p:sp>
      <p:sp>
        <p:nvSpPr>
          <p:cNvPr id="7" name="Прямоугольник 6"/>
          <p:cNvSpPr/>
          <p:nvPr/>
        </p:nvSpPr>
        <p:spPr>
          <a:xfrm>
            <a:off x="5796136" y="2104772"/>
            <a:ext cx="2863173" cy="766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Получение аттестата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Стрелка влево 7"/>
          <p:cNvSpPr/>
          <p:nvPr/>
        </p:nvSpPr>
        <p:spPr>
          <a:xfrm rot="16200000">
            <a:off x="1539024" y="3157035"/>
            <a:ext cx="970225" cy="6443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 rot="16200000">
            <a:off x="6944242" y="3147449"/>
            <a:ext cx="970225" cy="6443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59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8111"/>
            <a:ext cx="79026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Приказ Министерства образования и науки РФ от 10 ноября 2017 г. № 1099 "Об утверждении единого расписания и продолжительности проведения единого государственного экзамена по каждому учебному предмету, перечня средств обучения и воспитания, используемых при его проведении в 2018 году”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535439"/>
            <a:ext cx="84066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2.2. ЕГЭ по всем учебным предметам начинается в 10.00 по местному времени</a:t>
            </a:r>
            <a:r>
              <a:rPr lang="ru-RU" sz="2000" dirty="0" smtClean="0"/>
              <a:t>; сбор в МАОУ СОШ №4 в 9-15.</a:t>
            </a:r>
            <a:endParaRPr lang="ru-RU" sz="2000" dirty="0"/>
          </a:p>
          <a:p>
            <a:r>
              <a:rPr lang="ru-RU" sz="2000" dirty="0"/>
              <a:t>2.3. Продолжительность ЕГЭ по математике профильного уровня, физике, литературе, информатике и информационно-коммуникационным технологиям (ИКТ), обществознанию, истории составляет 3 часа 55 минут (235 минут), по русскому языку, химии, биологии - 3 часа 30 минут (210 минут), по математике базового уровня, географии, иностранным языкам (английский, французский, немецкий, испанский) (кроме раздела «Говорение») - 3 часа (180 минут), по иностранным языкам (английский, французский, немецкий, испанский) (раздел «Говорение») - 15 минут;</a:t>
            </a:r>
          </a:p>
          <a:p>
            <a:r>
              <a:rPr lang="ru-RU" sz="2000" dirty="0"/>
              <a:t>2.4. При проведении ЕГЭ используются следующие средства обучения и воспитания: по математике - линейка, не содержащая справочной информации (далее - линейка), по физике - линейка и непрограммируемый калькулятор</a:t>
            </a:r>
            <a:r>
              <a:rPr lang="ru-RU" sz="2000" dirty="0">
                <a:hlinkClick r:id="rId2"/>
              </a:rPr>
              <a:t>*</a:t>
            </a:r>
            <a:r>
              <a:rPr lang="ru-RU" sz="2000" dirty="0"/>
              <a:t>, по химии - непрограммируемый калькулятор, по географии - линейка, транспортир, непрограммируемый калькулятор.</a:t>
            </a:r>
          </a:p>
        </p:txBody>
      </p:sp>
    </p:spTree>
    <p:extLst>
      <p:ext uri="{BB962C8B-B14F-4D97-AF65-F5344CB8AC3E}">
        <p14:creationId xmlns:p14="http://schemas.microsoft.com/office/powerpoint/2010/main" val="326263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05424"/>
            <a:ext cx="8064896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3300"/>
              </a:lnSpc>
              <a:spcAft>
                <a:spcPts val="465"/>
              </a:spcAft>
              <a:buClr>
                <a:srgbClr val="000000"/>
              </a:buClr>
              <a:buSzPts val="2700"/>
              <a:buFont typeface="Arial" panose="020B0604020202020204" pitchFamily="34" charset="0"/>
              <a:buChar char="•"/>
              <a:tabLst>
                <a:tab pos="323215" algn="l"/>
              </a:tabLs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Единое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2" action="ppaction://hlinkfile"/>
              </a:rPr>
              <a:t>расписание</a:t>
            </a: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3985"/>
              </a:lnSpc>
              <a:spcAft>
                <a:spcPts val="640"/>
              </a:spcAft>
              <a:buClr>
                <a:srgbClr val="000000"/>
              </a:buClr>
              <a:buSzPts val="2700"/>
              <a:buFont typeface="Arial" panose="020B0604020202020204" pitchFamily="34" charset="0"/>
              <a:buChar char="•"/>
              <a:tabLst>
                <a:tab pos="323215" algn="l"/>
              </a:tabLs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Использование заданий стандартизированной формы (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3" action="ppaction://hlinkfile"/>
              </a:rPr>
              <a:t>КИМ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)</a:t>
            </a: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3935"/>
              </a:lnSpc>
              <a:spcAft>
                <a:spcPts val="1110"/>
              </a:spcAft>
              <a:buClr>
                <a:srgbClr val="000000"/>
              </a:buClr>
              <a:buSzPts val="2700"/>
              <a:buFont typeface="Arial" panose="020B0604020202020204" pitchFamily="34" charset="0"/>
              <a:buChar char="•"/>
              <a:tabLst>
                <a:tab pos="323215" algn="l"/>
              </a:tabLs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Использование специальных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4"/>
              </a:rPr>
              <a:t> бланков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для оформления ответов на задания</a:t>
            </a: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3300"/>
              </a:lnSpc>
              <a:spcAft>
                <a:spcPts val="0"/>
              </a:spcAft>
              <a:buClr>
                <a:srgbClr val="000000"/>
              </a:buClr>
              <a:buSzPts val="2700"/>
              <a:buFont typeface="Arial" panose="020B0604020202020204" pitchFamily="34" charset="0"/>
              <a:buChar char="•"/>
              <a:tabLst>
                <a:tab pos="323215" algn="l"/>
              </a:tabLs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Видеонаблюдение</a:t>
            </a: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ru-RU" sz="800" dirty="0">
                <a:solidFill>
                  <a:srgbClr val="000000"/>
                </a:solidFill>
                <a:latin typeface="Arial Unicode MS" panose="020B0604020202020204" pitchFamily="34" charset="-128"/>
              </a:rPr>
              <a:t/>
            </a:r>
            <a:br>
              <a:rPr lang="ru-RU" sz="800" dirty="0">
                <a:solidFill>
                  <a:srgbClr val="000000"/>
                </a:solidFill>
                <a:latin typeface="Arial Unicode MS" panose="020B0604020202020204" pitchFamily="34" charset="-128"/>
              </a:rPr>
            </a:br>
            <a:endParaRPr lang="ru-RU" dirty="0"/>
          </a:p>
        </p:txBody>
      </p:sp>
      <p:pic>
        <p:nvPicPr>
          <p:cNvPr id="3" name="Picture 5" descr="image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" y="-51720"/>
            <a:ext cx="1238250" cy="116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771800" y="-658740"/>
            <a:ext cx="4591050" cy="584200"/>
          </a:xfrm>
          <a:prstGeom prst="rect">
            <a:avLst/>
          </a:prstGeom>
          <a:solidFill>
            <a:srgbClr val="DA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34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Особенности ЕГЭ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20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200329"/>
            <a:ext cx="78843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 Утвердить следующее расписание проведения единого государственного экзамена (далее - ЕГЭ) в 2018 году:</a:t>
            </a:r>
          </a:p>
          <a:p>
            <a:r>
              <a:rPr lang="ru-RU" sz="2000" dirty="0"/>
              <a:t>1.1. Для лиц, указанных в пунктах 9, 10 и 11 Порядка проведения ГИА, за исключением выпускников прошлых лет:</a:t>
            </a:r>
          </a:p>
          <a:p>
            <a:r>
              <a:rPr lang="ru-RU" sz="2000" b="1" dirty="0"/>
              <a:t>28 мая (понедельник) </a:t>
            </a:r>
            <a:r>
              <a:rPr lang="ru-RU" sz="2000" dirty="0"/>
              <a:t>- география, информатика и информационно-коммуникационные технологии (ИКТ);</a:t>
            </a:r>
          </a:p>
          <a:p>
            <a:r>
              <a:rPr lang="ru-RU" sz="2000" b="1" dirty="0"/>
              <a:t>30 мая (среда) </a:t>
            </a:r>
            <a:r>
              <a:rPr lang="ru-RU" sz="2000" dirty="0"/>
              <a:t>- ЕГЭ по математике базового уровня;</a:t>
            </a:r>
          </a:p>
          <a:p>
            <a:r>
              <a:rPr lang="ru-RU" sz="2000" b="1" dirty="0"/>
              <a:t>1 июня (пятница</a:t>
            </a:r>
            <a:r>
              <a:rPr lang="ru-RU" sz="2000" dirty="0"/>
              <a:t>) - ЕГЭ по математике профильного уровня;</a:t>
            </a:r>
          </a:p>
          <a:p>
            <a:r>
              <a:rPr lang="ru-RU" sz="2000" b="1" dirty="0"/>
              <a:t>4 июня (понедельник)</a:t>
            </a:r>
            <a:r>
              <a:rPr lang="ru-RU" sz="2000" dirty="0"/>
              <a:t> - химия, история;</a:t>
            </a:r>
          </a:p>
          <a:p>
            <a:r>
              <a:rPr lang="ru-RU" sz="2000" b="1" dirty="0"/>
              <a:t>6 июня (среда)</a:t>
            </a:r>
            <a:r>
              <a:rPr lang="ru-RU" sz="2000" dirty="0"/>
              <a:t> - русский язык;</a:t>
            </a:r>
          </a:p>
          <a:p>
            <a:r>
              <a:rPr lang="ru-RU" sz="2000" b="1" dirty="0"/>
              <a:t>9 июня (суббота) </a:t>
            </a:r>
            <a:r>
              <a:rPr lang="ru-RU" sz="2000" dirty="0"/>
              <a:t>- иностранные языки (</a:t>
            </a:r>
            <a:r>
              <a:rPr lang="ru-RU" sz="2000" dirty="0" smtClean="0"/>
              <a:t>английский) </a:t>
            </a:r>
            <a:r>
              <a:rPr lang="ru-RU" sz="2000" dirty="0"/>
              <a:t>(раздел «Говорение»);</a:t>
            </a:r>
          </a:p>
          <a:p>
            <a:r>
              <a:rPr lang="ru-RU" sz="2000" b="1" dirty="0"/>
              <a:t>13 июня (среда) </a:t>
            </a:r>
            <a:r>
              <a:rPr lang="ru-RU" sz="2000" dirty="0"/>
              <a:t>- иностранные языки (</a:t>
            </a:r>
            <a:r>
              <a:rPr lang="ru-RU" sz="2000" dirty="0" smtClean="0"/>
              <a:t>английский) </a:t>
            </a:r>
            <a:r>
              <a:rPr lang="ru-RU" sz="2000" dirty="0"/>
              <a:t>(раздел «Говорение»);</a:t>
            </a:r>
          </a:p>
          <a:p>
            <a:r>
              <a:rPr lang="ru-RU" sz="2000" b="1" dirty="0"/>
              <a:t>14 июня (четверг) </a:t>
            </a:r>
            <a:r>
              <a:rPr lang="ru-RU" sz="2000" dirty="0"/>
              <a:t>- обществознание;</a:t>
            </a:r>
          </a:p>
          <a:p>
            <a:r>
              <a:rPr lang="ru-RU" sz="2000" b="1" dirty="0"/>
              <a:t>18 июня (понедельник) </a:t>
            </a:r>
            <a:r>
              <a:rPr lang="ru-RU" sz="2000" dirty="0"/>
              <a:t>- биология, иностранные языки (</a:t>
            </a:r>
            <a:r>
              <a:rPr lang="ru-RU" sz="2000" dirty="0" smtClean="0"/>
              <a:t>английский) </a:t>
            </a:r>
            <a:r>
              <a:rPr lang="ru-RU" sz="2000" dirty="0"/>
              <a:t>(кроме раздела «Говорение»);</a:t>
            </a:r>
          </a:p>
          <a:p>
            <a:r>
              <a:rPr lang="ru-RU" sz="2000" b="1" dirty="0"/>
              <a:t>20 июня (среда) </a:t>
            </a:r>
            <a:r>
              <a:rPr lang="ru-RU" sz="2000" dirty="0"/>
              <a:t>- литература, физика;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7919" y="0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Приказ Министерства образования и науки РФ от 10 ноября 2017 г. № 1099 "Об утверждении единого расписания и продолжительности проведения единого государственного экзамена по каждому учебному предмету, перечня средств обучения и воспитания, используемых при его проведении в 2018 году”</a:t>
            </a:r>
          </a:p>
        </p:txBody>
      </p:sp>
    </p:spTree>
    <p:extLst>
      <p:ext uri="{BB962C8B-B14F-4D97-AF65-F5344CB8AC3E}">
        <p14:creationId xmlns:p14="http://schemas.microsoft.com/office/powerpoint/2010/main" val="267784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36901" y="52162"/>
            <a:ext cx="3584251" cy="647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4775"/>
              </a:lnSpc>
              <a:spcAft>
                <a:spcPts val="0"/>
              </a:spcAft>
            </a:pPr>
            <a:r>
              <a:rPr lang="ru-RU" sz="3200" b="1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проведения ГИА</a:t>
            </a:r>
            <a:endParaRPr lang="ru-RU" sz="3200" b="1" i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21074"/>
            <a:ext cx="47201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Правила и процедура </a:t>
            </a:r>
            <a:endParaRPr lang="ru-RU" sz="3200" b="1" i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47018" y="2924944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kumimoji="0" lang="ru-RU" altLang="ru-RU" sz="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5" name="Picture 1" descr="image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3700758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 rot="10800000" flipV="1">
            <a:off x="1043607" y="1174249"/>
            <a:ext cx="3955937" cy="37702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• в аудитории не более 15 участников ГИА;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-на 15 участников 2 организатора, - 1 общественный наблюдатель;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44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image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4" y="-5680"/>
            <a:ext cx="1238250" cy="116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image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8150" y="6440488"/>
            <a:ext cx="3706813" cy="53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1" descr="image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244" y="5387556"/>
            <a:ext cx="20478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115616" y="-109210"/>
            <a:ext cx="8028384" cy="5509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2813" algn="l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000" dirty="0" smtClean="0"/>
              <a:t>В </a:t>
            </a:r>
            <a:r>
              <a:rPr lang="ru-RU" sz="2000" dirty="0"/>
              <a:t>день проведения экзамена (в период с момента входа в ППЭ и до окончания экзамена) запрещается: участникам ЕГЭ – иметь при себе уведомление о регистрации на экзамены, средства связи, электронно-вычислительную технику, фото-, аудио- и видеоаппаратуру, справочные материалы, письменные заметки и иные средства хранения и передачи информации; выносить из аудиторий и ППЭ ЭМ на бумажном 27 или электронном носителях (за исключением случая перехода из аудитории подготовки в аудиторию проведения при проведении экзамена по иностранным языкам раздел «Говорение»), фотографировать или переписывать задания ЭМ; </a:t>
            </a:r>
            <a:endParaRPr lang="ru-RU" sz="20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2813" algn="l"/>
              </a:tabLst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Также </a:t>
            </a:r>
            <a:r>
              <a:rPr kumimoji="0" lang="ru-RU" altLang="ru-RU" sz="2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запрещаются: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2813" algn="l"/>
              </a:tabLs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разговоры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2813" algn="l"/>
              </a:tabLs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вставать с мест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2813" algn="l"/>
              </a:tabLs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пересаживаться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2813" algn="l"/>
              </a:tabLs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обмен любыми материалами и предметами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105744" y="5229200"/>
            <a:ext cx="679368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• ходить по ППЭ во время экзамена без сопровождения.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02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01250"/>
            <a:ext cx="662473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случае отсутствия по объективным причинам у обучающегося документа, удостоверяющего личность, он допускается в ППЭ после письменного подтверждения его личности сопровождающим (форма ППЭ-20 «Акт об идентификации личности участника ГИА»). Если участник ЕГЭ опоздал на экзамен , он допускается к сдаче ЕГЭ в установленном порядке, при этом время окончания экзамена не продлевается, о чем сообщается участнику ЕГЭ. Повторный общий инструктаж для опоздавших участников ЕГЭ не проводится. В этом случае организаторы предоставляют необходимую информацию для заполнения регистрационных полей бланков ЕГЭ. Рекомендуется составить акт в свободной форме. Указанный акт подписывает участник ЕГЭ, руководитель ППЭ и член ГЭК.</a:t>
            </a:r>
          </a:p>
        </p:txBody>
      </p:sp>
      <p:pic>
        <p:nvPicPr>
          <p:cNvPr id="3" name="Picture 3" descr="image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195736" cy="187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63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899591" y="764704"/>
            <a:ext cx="8440857" cy="3925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82391" tIns="1775853" rIns="915699" bIns="156319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kumimoji="0" lang="ru-RU" altLang="ru-RU" sz="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kumimoji="0" lang="ru-RU" altLang="ru-RU" sz="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265" name="Picture 1" descr="image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788421" y="5219867"/>
            <a:ext cx="2300720" cy="154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58558" y="2674887"/>
            <a:ext cx="8360888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ru-RU" sz="2000" dirty="0" smtClean="0"/>
              <a:t>В </a:t>
            </a:r>
            <a:r>
              <a:rPr lang="ru-RU" sz="2000" dirty="0"/>
              <a:t>каждом напечатанном комплекте ЭМ участника ЕГЭ находятся: черно-белый бланк регистрации; черно-белый бланк ответов № 1; черно-белый односторонний бланк ответов № 2 лист 1 (за исключением проведения ЕГЭ по математике базового уровня); черно-белый односторонний бланк ответов № 2 лист 2 (за исключением проведения ЕГЭ по математике базового уровня); КИМ; контрольный лист с информацией о номере бланка регистрации, номере КИМ и инструкцией по проверке комплекта для участника.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7663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051720" y="-439642"/>
            <a:ext cx="6854825" cy="485775"/>
          </a:xfrm>
          <a:prstGeom prst="rect">
            <a:avLst/>
          </a:prstGeom>
          <a:solidFill>
            <a:srgbClr val="DBDB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Организация проведения ГИА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269" name="Picture 5" descr="image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75"/>
            <a:ext cx="1238250" cy="11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20774" y="764704"/>
            <a:ext cx="79735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Организатор в аудитории, ответственный за печать ЭМ, выполняет печать ЭМ с электронного носителя. Ориентировочное время выполнения данной операции (для 15 участников ЕГЭ) до 20 минут при скорости печати принтера не менее 25 страниц в минуту. </a:t>
            </a:r>
          </a:p>
        </p:txBody>
      </p:sp>
    </p:spTree>
    <p:extLst>
      <p:ext uri="{BB962C8B-B14F-4D97-AF65-F5344CB8AC3E}">
        <p14:creationId xmlns:p14="http://schemas.microsoft.com/office/powerpoint/2010/main" val="15106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802838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По окончании процедуры печати полного комплекта ЭМ начинается вторая часть инструктажа, при проведении которой организатору необходимо</a:t>
            </a:r>
            <a:r>
              <a:rPr lang="ru-RU" sz="2000" u="sng" dirty="0"/>
              <a:t>: дать указание участникам ЕГЭ взять контрольный лист </a:t>
            </a:r>
            <a:r>
              <a:rPr lang="ru-RU" sz="2000" dirty="0"/>
              <a:t>и выполнить действия, указанные в листе в разделе «Участнику ЕГЭ», а именно: сравнить уникальный номер КИМ на листах КИМ и номер КИМ, указанный на контрольном листе; сравнить цифровое значение штрих-кода на бланке регистрации со значением, указанным на контрольном листе; убедиться в совпадении значений в обеих парах чисел. В случае несовпадения сообщить об этом организаторам (которые произведут замену всего комплекта ЭМ); </a:t>
            </a:r>
            <a:endParaRPr lang="ru-RU" sz="2000" dirty="0" smtClean="0"/>
          </a:p>
          <a:p>
            <a:r>
              <a:rPr lang="ru-RU" sz="2000" u="sng" dirty="0" smtClean="0"/>
              <a:t>дать </a:t>
            </a:r>
            <a:r>
              <a:rPr lang="ru-RU" sz="2000" u="sng" dirty="0"/>
              <a:t>указание участникам ЕГЭ проверить </a:t>
            </a:r>
            <a:r>
              <a:rPr lang="ru-RU" sz="2000" dirty="0"/>
              <a:t>качество напечатанного комплекта (отсутствие белых и темных полос, текст хорошо читаем и четко пропечатан, защитные знаки, расположенные по всей поверхности листа КИМ, четко видны), а также проверить правильность кода региона и номера ППЭ в бланке регистрации 30 ответов. При выявлении любого брака необходимо осуществить полную замену комплекта ЭМ; дать указание участникам ЕГЭ приступить к заполнению бланков регистрации (участник ЕГЭ должен поставить свою подпись в соответствующем поле регистрационных полей бланков);</a:t>
            </a:r>
          </a:p>
        </p:txBody>
      </p:sp>
    </p:spTree>
    <p:extLst>
      <p:ext uri="{BB962C8B-B14F-4D97-AF65-F5344CB8AC3E}">
        <p14:creationId xmlns:p14="http://schemas.microsoft.com/office/powerpoint/2010/main" val="423719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11760" y="846908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93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93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6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kumimoji="0" lang="ru-RU" altLang="ru-RU" sz="60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ель: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93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Picture 1" descr="imag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86" y="264295"/>
            <a:ext cx="1238250" cy="116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 rot="10800000" flipV="1">
            <a:off x="1576611" y="1527375"/>
            <a:ext cx="7133878" cy="29546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93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3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Познакомить с порядком проведения Государственной Итоговой Аттестации обучающихся 11 классов; нормативно</a:t>
            </a:r>
            <a:r>
              <a:rPr kumimoji="0" lang="ru-RU" altLang="ru-RU" sz="3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-</a:t>
            </a:r>
            <a:r>
              <a:rPr kumimoji="0" lang="ru-RU" altLang="ru-RU" sz="3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правовыми основаниями её проведения, ресурсами для подготовки </a:t>
            </a:r>
            <a:r>
              <a:rPr lang="ru-RU" sz="31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к ГИА.</a:t>
            </a:r>
            <a:endParaRPr lang="ru-RU" altLang="ru-RU" sz="31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076" name="Picture 4" descr="imag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999" y="4498323"/>
            <a:ext cx="3328987" cy="203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59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0"/>
            <a:ext cx="795637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Участники ЕГЭ должны соблюдать Порядок и следовать указаниям организаторов в аудитории, а организаторы обеспечивать порядок проведения экзамена в аудитории и осуществлять контроль за порядком проведения экзамена в аудитории и вне аудитории. Во время экзамена на рабочем столе участника ЕГЭ, помимо ЭМ, могут находиться: </a:t>
            </a:r>
            <a:r>
              <a:rPr lang="ru-RU" sz="2400" dirty="0" err="1"/>
              <a:t>гелевая</a:t>
            </a:r>
            <a:r>
              <a:rPr lang="ru-RU" sz="2400" dirty="0"/>
              <a:t>, капиллярная ручка с чернилами черного цвета; документ, удостоверяющий личность; лекарства и питание (при необходимости); средства обучения и воспитания (по математике - линейка; по физике – линейка и непрограммируемый калькулятор; по химии – непрограммируемый калькулятор; по географии – линейка, транспортир, непрограммируемый калькулятор); </a:t>
            </a:r>
            <a:r>
              <a:rPr lang="ru-RU" sz="2400" dirty="0" smtClean="0"/>
              <a:t>черновики </a:t>
            </a:r>
            <a:r>
              <a:rPr lang="ru-RU" sz="2400" dirty="0"/>
              <a:t>со штампом образовательной организации на базе, которой расположен ППЭ (в случае проведения ЕГЭ по иностранным языкам (раздел «Говорение») черновики не выдаются).</a:t>
            </a:r>
          </a:p>
        </p:txBody>
      </p:sp>
    </p:spTree>
    <p:extLst>
      <p:ext uri="{BB962C8B-B14F-4D97-AF65-F5344CB8AC3E}">
        <p14:creationId xmlns:p14="http://schemas.microsoft.com/office/powerpoint/2010/main" val="208893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97346"/>
            <a:ext cx="831641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Во время экзамена участники ЕГЭ имеют право выходить из аудитории и перемещаться по ППЭ только в сопровождении одного из организаторов вне аудитории. При выходе из аудитории участники ЕГЭ оставляют документ, удостоверяющий личность, ЭМ, письменные принадлежности и черновики со штампом образовательной организации, на базе которой организован ППЭ, на рабочем столе, а организатор проверяет комплектность оставленных ЭМ. Каждый выход участника ЕГЭ из аудитории фиксируется организаторами в ведомости </a:t>
            </a:r>
            <a:r>
              <a:rPr lang="ru-RU" sz="2000" dirty="0" err="1"/>
              <a:t>учѐта</a:t>
            </a:r>
            <a:r>
              <a:rPr lang="ru-RU" sz="2000" dirty="0"/>
              <a:t> времени отсутствия участников ГИА в аудитории (форма ППЭ-12-04-МАШ). Если один и тот же участник ЕГЭ выходит несколько раз, то </a:t>
            </a:r>
            <a:r>
              <a:rPr lang="ru-RU" sz="2000" dirty="0" err="1"/>
              <a:t>кажЗавершение</a:t>
            </a:r>
            <a:r>
              <a:rPr lang="ru-RU" sz="2000" dirty="0"/>
              <a:t> выполнения экзаменационной работы участниками ЕГЭ и организация сбора ЭМ Участники ЕГЭ, досрочно завершившие выполнение экзаменационной работы, могут покинуть ППЭ, не дожидаясь времени окончания выполнения экзаменационной работы. Организаторы принимают от них все ЭМ, заполняют форму ППЭ-05-02 и получают подписи участников в указанной форме, после чего они покидают аудиторию и в сопровождении организатора вне аудитории покидают </a:t>
            </a:r>
            <a:r>
              <a:rPr lang="ru-RU" sz="2000" dirty="0" err="1"/>
              <a:t>ППЭдый</a:t>
            </a:r>
            <a:r>
              <a:rPr lang="ru-RU" sz="2000" dirty="0"/>
              <a:t> его выход фиксируется в ведомости в новой строке. При нехватке места на одном листе записи продолжаются на следующем листе (</a:t>
            </a:r>
            <a:r>
              <a:rPr lang="ru-RU" sz="2000" dirty="0" err="1"/>
              <a:t>выдаѐтся</a:t>
            </a:r>
            <a:r>
              <a:rPr lang="ru-RU" sz="2000" dirty="0"/>
              <a:t> в Штабе ППЭ по схеме, установленной руководителем ППЭ).</a:t>
            </a:r>
          </a:p>
        </p:txBody>
      </p:sp>
    </p:spTree>
    <p:extLst>
      <p:ext uri="{BB962C8B-B14F-4D97-AF65-F5344CB8AC3E}">
        <p14:creationId xmlns:p14="http://schemas.microsoft.com/office/powerpoint/2010/main" val="319050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060848"/>
            <a:ext cx="70385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Участники </a:t>
            </a:r>
            <a:r>
              <a:rPr lang="ru-RU" sz="2400" dirty="0"/>
              <a:t>ЕГЭ, досрочно завершившие выполнение экзаменационной работы, могут покинуть ППЭ, не дожидаясь времени окончания выполнения экзаменационной работы. Организаторы принимают от них все ЭМ, заполняют форму ППЭ-05-02 и получают подписи участников в указанной форме, после чего они покидают аудиторию и в сопровождении организатора вне аудитории покидают ППЭ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82133" y="457201"/>
            <a:ext cx="8054363" cy="883567"/>
          </a:xfrm>
        </p:spPr>
        <p:txBody>
          <a:bodyPr>
            <a:normAutofit fontScale="90000"/>
          </a:bodyPr>
          <a:lstStyle/>
          <a:p>
            <a:r>
              <a:rPr lang="ru-RU" dirty="0"/>
              <a:t>Завершение выполнения экзаменационной работы участниками ЕГЭ и организация сбора ЭМ</a:t>
            </a:r>
          </a:p>
        </p:txBody>
      </p:sp>
    </p:spTree>
    <p:extLst>
      <p:ext uri="{BB962C8B-B14F-4D97-AF65-F5344CB8AC3E}">
        <p14:creationId xmlns:p14="http://schemas.microsoft.com/office/powerpoint/2010/main" val="217513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0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РЦОИ осуществляет обработку бланков ЕГЭ по всем учебным предметам. При этом РЦОИ обязан завершить обработку (включая проверку предметными комиссиями ответов на задания экзаменационной работы с развернутым ответом):</a:t>
            </a:r>
          </a:p>
          <a:p>
            <a:r>
              <a:rPr lang="ru-RU" sz="2400" u="sng" dirty="0"/>
              <a:t>бланков ЕГЭ по математике базового уровня - не позднее трех календарных дней после проведения экзамена</a:t>
            </a:r>
            <a:r>
              <a:rPr lang="ru-RU" sz="2400" dirty="0"/>
              <a:t>;</a:t>
            </a:r>
          </a:p>
          <a:p>
            <a:r>
              <a:rPr lang="ru-RU" sz="2400" u="sng" dirty="0"/>
              <a:t>бланков ЕГЭ по математике профильного уровня - не позднее четырех календарных дней после проведения экзамена</a:t>
            </a:r>
            <a:r>
              <a:rPr lang="ru-RU" sz="2400" dirty="0"/>
              <a:t>;</a:t>
            </a:r>
          </a:p>
          <a:p>
            <a:r>
              <a:rPr lang="ru-RU" sz="2400" dirty="0"/>
              <a:t>бланков ЕГЭ по русскому языку - </a:t>
            </a:r>
            <a:r>
              <a:rPr lang="ru-RU" sz="2400" u="sng" dirty="0"/>
              <a:t>не позднее шести календарных дней</a:t>
            </a:r>
            <a:r>
              <a:rPr lang="ru-RU" sz="2400" dirty="0"/>
              <a:t> после проведения экзамена;</a:t>
            </a:r>
          </a:p>
          <a:p>
            <a:r>
              <a:rPr lang="ru-RU" sz="2400" dirty="0"/>
              <a:t>бланков ЕГЭ по остальным учебным предметам - не позднее </a:t>
            </a:r>
            <a:r>
              <a:rPr lang="ru-RU" sz="2400" u="sng" dirty="0"/>
              <a:t>четырех календарных дней после проведения соответствующего экзамена</a:t>
            </a:r>
            <a:r>
              <a:rPr lang="ru-RU" sz="2400" dirty="0" smtClean="0"/>
              <a:t>;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5632311"/>
            <a:ext cx="7110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68. Утверждение результатов ГИА осуществляется в течение одного рабочего дня с момента получения результатов централизованной проверки экзаменационных работ ЕГЭ, результатов проверки экзаменационных работ ГВЭ.</a:t>
            </a:r>
          </a:p>
        </p:txBody>
      </p:sp>
    </p:spTree>
    <p:extLst>
      <p:ext uri="{BB962C8B-B14F-4D97-AF65-F5344CB8AC3E}">
        <p14:creationId xmlns:p14="http://schemas.microsoft.com/office/powerpoint/2010/main" val="251949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9301" y="1985282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73. После утверждения результаты ГИА в течение одного рабочего дня передаются в организации, осуществляющие образовательную деятельность, а также органы местного самоуправления, осуществляющие управление в сфере образования, учредителям и загранучреждениям для ознакомления обучающихся, выпускников прошлых лет с утвержденными председателем ГЭК результатами ГИА.</a:t>
            </a:r>
          </a:p>
          <a:p>
            <a:r>
              <a:rPr lang="ru-RU" sz="2000" dirty="0"/>
              <a:t>Ознакомление обучающихся, выпускников прошлых лет с утвержденными председателем ГЭК результатами ГИА по учебному предмету осуществляется в течение одного рабочего дня со дня их передачи в организации, осуществляющие образовательную деятельность, а также органы местного самоуправления, осуществляющие управление в сфере образования, учредителям и загранучреждениям. Указанный день считается официальным днем объявления результатов ГИА.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0"/>
            <a:ext cx="80704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Приказ Министерства образования и науки РФ от 26 декабря 2013 г. N 1400</a:t>
            </a:r>
            <a:br>
              <a:rPr lang="ru-RU" sz="2400" dirty="0"/>
            </a:br>
            <a:r>
              <a:rPr lang="ru-RU" sz="2400" dirty="0"/>
              <a:t>"Об утверждении Порядка проведения государственной итоговой аттестации по образовательным программам среднего общего образования"</a:t>
            </a:r>
          </a:p>
        </p:txBody>
      </p:sp>
    </p:spTree>
    <p:extLst>
      <p:ext uri="{BB962C8B-B14F-4D97-AF65-F5344CB8AC3E}">
        <p14:creationId xmlns:p14="http://schemas.microsoft.com/office/powerpoint/2010/main" val="4759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" y="0"/>
            <a:ext cx="1238250" cy="116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" name="Picture 1" descr="image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934" y="3948924"/>
            <a:ext cx="3666638" cy="241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619672" y="582612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kumimoji="0" lang="ru-RU" altLang="ru-RU" sz="4000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АТЕМАТИКА</a:t>
            </a:r>
            <a:br>
              <a:rPr kumimoji="0" lang="ru-RU" altLang="ru-RU" sz="4000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4000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(базовый уровень)- ЕГЭ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30826" y="273997"/>
            <a:ext cx="8117638" cy="400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4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Максимальное количество баллов за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выполнение всей экзаменационной работы - 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баллов.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Отметка по пятибалльной шкале: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«2» - 0 - 6 баллов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79512" y="3948924"/>
            <a:ext cx="417544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«3»- 7 - 11 баллов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«4»-12 - 16 баллов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155195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«5» -17 - 20 баллов</a:t>
            </a:r>
          </a:p>
          <a:p>
            <a:r>
              <a:rPr lang="ru-RU" sz="800" dirty="0">
                <a:solidFill>
                  <a:srgbClr val="000000"/>
                </a:solidFill>
                <a:latin typeface="Arial Unicode MS" panose="020B0604020202020204" pitchFamily="34" charset="-128"/>
              </a:rPr>
              <a:t/>
            </a:r>
            <a:br>
              <a:rPr lang="ru-RU" sz="800" dirty="0">
                <a:solidFill>
                  <a:srgbClr val="000000"/>
                </a:solidFill>
                <a:latin typeface="Arial Unicode MS" panose="020B0604020202020204" pitchFamily="34" charset="-128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506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836262"/>
              </p:ext>
            </p:extLst>
          </p:nvPr>
        </p:nvGraphicFramePr>
        <p:xfrm>
          <a:off x="1043608" y="1052736"/>
          <a:ext cx="8069452" cy="55446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03254"/>
                <a:gridCol w="1866198"/>
              </a:tblGrid>
              <a:tr h="677932">
                <a:tc>
                  <a:txBody>
                    <a:bodyPr/>
                    <a:lstStyle/>
                    <a:p>
                      <a:pPr indent="-406400" algn="ctr">
                        <a:lnSpc>
                          <a:spcPts val="27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3600" b="1" spc="0" dirty="0">
                          <a:effectLst/>
                        </a:rPr>
                        <a:t>Предмет</a:t>
                      </a:r>
                      <a:endParaRPr lang="ru-RU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5" marR="4305" marT="0" marB="0" anchor="b"/>
                </a:tc>
                <a:tc>
                  <a:txBody>
                    <a:bodyPr/>
                    <a:lstStyle/>
                    <a:p>
                      <a:pPr marL="469900" indent="-406400">
                        <a:lnSpc>
                          <a:spcPts val="27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3600" b="1" spc="0" dirty="0">
                          <a:effectLst/>
                        </a:rPr>
                        <a:t>Баллы</a:t>
                      </a:r>
                      <a:endParaRPr lang="ru-RU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5" marR="4305" marT="0" marB="0" anchor="b"/>
                </a:tc>
              </a:tr>
              <a:tr h="591372">
                <a:tc>
                  <a:txBody>
                    <a:bodyPr/>
                    <a:lstStyle/>
                    <a:p>
                      <a:pPr marL="101600" indent="-406400">
                        <a:lnSpc>
                          <a:spcPts val="2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3200" spc="0" dirty="0">
                          <a:effectLst/>
                        </a:rPr>
                        <a:t>Русский язык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5" marR="4305" marT="0" marB="0" anchor="b"/>
                </a:tc>
                <a:tc>
                  <a:txBody>
                    <a:bodyPr/>
                    <a:lstStyle/>
                    <a:p>
                      <a:pPr marL="114300" indent="-406400">
                        <a:lnSpc>
                          <a:spcPts val="2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3200" spc="0">
                          <a:effectLst/>
                        </a:rPr>
                        <a:t>36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5" marR="4305" marT="0" marB="0" anchor="b"/>
                </a:tc>
              </a:tr>
              <a:tr h="598297">
                <a:tc>
                  <a:txBody>
                    <a:bodyPr/>
                    <a:lstStyle/>
                    <a:p>
                      <a:pPr marL="101600" indent="-406400">
                        <a:lnSpc>
                          <a:spcPts val="2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3200" spc="0" dirty="0">
                          <a:effectLst/>
                        </a:rPr>
                        <a:t>Математика профильного уровня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5" marR="4305" marT="0" marB="0" anchor="b"/>
                </a:tc>
                <a:tc>
                  <a:txBody>
                    <a:bodyPr/>
                    <a:lstStyle/>
                    <a:p>
                      <a:pPr marL="114300" indent="-406400">
                        <a:lnSpc>
                          <a:spcPts val="2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3200" spc="0">
                          <a:effectLst/>
                        </a:rPr>
                        <a:t>27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5" marR="4305" marT="0" marB="0" anchor="b"/>
                </a:tc>
              </a:tr>
              <a:tr h="578215">
                <a:tc>
                  <a:txBody>
                    <a:bodyPr/>
                    <a:lstStyle/>
                    <a:p>
                      <a:pPr marL="101600" indent="-406400">
                        <a:lnSpc>
                          <a:spcPts val="2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3200" spc="0" dirty="0">
                          <a:effectLst/>
                        </a:rPr>
                        <a:t>Физика, биология, химия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5" marR="4305" marT="0" marB="0" anchor="b"/>
                </a:tc>
                <a:tc>
                  <a:txBody>
                    <a:bodyPr/>
                    <a:lstStyle/>
                    <a:p>
                      <a:pPr marL="114300" indent="-406400">
                        <a:lnSpc>
                          <a:spcPts val="2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3200" spc="0">
                          <a:effectLst/>
                        </a:rPr>
                        <a:t>36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5" marR="4305" marT="0" marB="0" anchor="b"/>
                </a:tc>
              </a:tr>
              <a:tr h="598297">
                <a:tc>
                  <a:txBody>
                    <a:bodyPr/>
                    <a:lstStyle/>
                    <a:p>
                      <a:pPr marL="101600" indent="-406400">
                        <a:lnSpc>
                          <a:spcPts val="2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3200" spc="0" dirty="0">
                          <a:effectLst/>
                        </a:rPr>
                        <a:t>География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5" marR="4305" marT="0" marB="0" anchor="b"/>
                </a:tc>
                <a:tc>
                  <a:txBody>
                    <a:bodyPr/>
                    <a:lstStyle/>
                    <a:p>
                      <a:pPr marL="114300" indent="-406400">
                        <a:lnSpc>
                          <a:spcPts val="2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3200" spc="0" dirty="0">
                          <a:effectLst/>
                        </a:rPr>
                        <a:t>37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5" marR="4305" marT="0" marB="0" anchor="b"/>
                </a:tc>
              </a:tr>
              <a:tr h="578215">
                <a:tc>
                  <a:txBody>
                    <a:bodyPr/>
                    <a:lstStyle/>
                    <a:p>
                      <a:pPr marL="101600" indent="-406400">
                        <a:lnSpc>
                          <a:spcPts val="2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3200" spc="0" dirty="0">
                          <a:effectLst/>
                        </a:rPr>
                        <a:t>Информатика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5" marR="4305" marT="0" marB="0" anchor="b"/>
                </a:tc>
                <a:tc>
                  <a:txBody>
                    <a:bodyPr/>
                    <a:lstStyle/>
                    <a:p>
                      <a:pPr marL="114300" indent="-406400">
                        <a:lnSpc>
                          <a:spcPts val="2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3200" spc="0">
                          <a:effectLst/>
                        </a:rPr>
                        <a:t>40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5" marR="4305" marT="0" marB="0" anchor="b"/>
                </a:tc>
              </a:tr>
              <a:tr h="598297">
                <a:tc>
                  <a:txBody>
                    <a:bodyPr/>
                    <a:lstStyle/>
                    <a:p>
                      <a:pPr marL="101600" indent="-406400">
                        <a:lnSpc>
                          <a:spcPts val="2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3200" spc="0" dirty="0">
                          <a:effectLst/>
                        </a:rPr>
                        <a:t>Иностранные языки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5" marR="4305" marT="0" marB="0" anchor="ctr"/>
                </a:tc>
                <a:tc>
                  <a:txBody>
                    <a:bodyPr/>
                    <a:lstStyle/>
                    <a:p>
                      <a:pPr marL="114300" indent="-406400">
                        <a:lnSpc>
                          <a:spcPts val="2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3200" spc="0">
                          <a:effectLst/>
                        </a:rPr>
                        <a:t>22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5" marR="4305" marT="0" marB="0" anchor="b"/>
                </a:tc>
              </a:tr>
              <a:tr h="578215">
                <a:tc>
                  <a:txBody>
                    <a:bodyPr/>
                    <a:lstStyle/>
                    <a:p>
                      <a:pPr marL="101600" indent="-406400">
                        <a:lnSpc>
                          <a:spcPts val="2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3200" spc="0" dirty="0">
                          <a:effectLst/>
                        </a:rPr>
                        <a:t>История, литература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5" marR="4305" marT="0" marB="0" anchor="b"/>
                </a:tc>
                <a:tc>
                  <a:txBody>
                    <a:bodyPr/>
                    <a:lstStyle/>
                    <a:p>
                      <a:pPr marL="114300" indent="-406400">
                        <a:lnSpc>
                          <a:spcPts val="2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3200" spc="0">
                          <a:effectLst/>
                        </a:rPr>
                        <a:t>32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5" marR="4305" marT="0" marB="0" anchor="b"/>
                </a:tc>
              </a:tr>
              <a:tr h="745776">
                <a:tc>
                  <a:txBody>
                    <a:bodyPr/>
                    <a:lstStyle/>
                    <a:p>
                      <a:pPr marL="101600" indent="-406400">
                        <a:lnSpc>
                          <a:spcPts val="2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3200" spc="0" dirty="0">
                          <a:effectLst/>
                        </a:rPr>
                        <a:t>Обществознание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5" marR="4305" marT="0" marB="0" anchor="b"/>
                </a:tc>
                <a:tc>
                  <a:txBody>
                    <a:bodyPr/>
                    <a:lstStyle/>
                    <a:p>
                      <a:pPr marL="114300" indent="-406400">
                        <a:lnSpc>
                          <a:spcPts val="28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3200" spc="0" dirty="0">
                          <a:effectLst/>
                        </a:rPr>
                        <a:t>42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5" marR="4305" marT="0" marB="0" anchor="b"/>
                </a:tc>
              </a:tr>
            </a:tbl>
          </a:graphicData>
        </a:graphic>
      </p:graphicFrame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1691680" y="-476250"/>
            <a:ext cx="6897688" cy="952500"/>
          </a:xfrm>
          <a:prstGeom prst="rect">
            <a:avLst/>
          </a:prstGeom>
          <a:solidFill>
            <a:srgbClr val="DBDB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8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Минимальные пороги экзаменов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338" name="Picture 2" descr="image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17" y="0"/>
            <a:ext cx="1238250" cy="11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52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501"/>
            <a:ext cx="52863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838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882230" y="238588"/>
            <a:ext cx="2183226" cy="489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3100"/>
              </a:lnSpc>
              <a:spcAft>
                <a:spcPts val="3160"/>
              </a:spcAft>
            </a:pPr>
            <a:r>
              <a:rPr lang="ru-RU" sz="3200" b="1" dirty="0" smtClean="0">
                <a:latin typeface="Arial" panose="020B0604020202020204" pitchFamily="34" charset="0"/>
                <a:ea typeface="Arial" panose="020B0604020202020204" pitchFamily="34" charset="0"/>
              </a:rPr>
              <a:t>результат</a:t>
            </a:r>
            <a:endParaRPr lang="ru-RU" sz="32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1210" y="1196752"/>
            <a:ext cx="831279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75. Обучающимся, не прошедшим ГИА или получившим на ГИА неудовлетворительные результаты более чем по одному обязательному учебному предмету, либо получившим повторно неудовлетворительный результат по одному из этих предметов на ГИА в дополнительные сроки, предоставляется право пройти ГИА по соответствующим учебным предметам не ранее 1 сентября текущего года в сроки и в формах, устанавливаемых настоящим Порядком. Для прохождения повторной ГИА обучающиеся восстанавливаются в организации, осуществляющей образовательную деятельность, на срок, необходимый для прохождения ГИА.</a:t>
            </a:r>
          </a:p>
          <a:p>
            <a:r>
              <a:rPr lang="ru-RU" sz="2000" dirty="0"/>
              <a:t>Обучающимся и выпускникам прошлых лет, получившим неудовлетворительный результат по учебным предметам по выбору, предоставляется право пройти ГИА по соответствующим учебным предметам не ранее чем через год в сроки и формах, устанавливаемых настоящим Порядком.</a:t>
            </a:r>
          </a:p>
        </p:txBody>
      </p:sp>
    </p:spTree>
    <p:extLst>
      <p:ext uri="{BB962C8B-B14F-4D97-AF65-F5344CB8AC3E}">
        <p14:creationId xmlns:p14="http://schemas.microsoft.com/office/powerpoint/2010/main" val="294187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75"/>
            <a:ext cx="1236662" cy="116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475656" y="6350"/>
            <a:ext cx="7560840" cy="1084912"/>
          </a:xfrm>
          <a:prstGeom prst="rect">
            <a:avLst/>
          </a:prstGeom>
          <a:solidFill>
            <a:srgbClr val="DBDB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Право повторной сдачи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00734" y="1077257"/>
            <a:ext cx="8496944" cy="51235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87209" rIns="91440" bIns="487209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7663" algn="l"/>
              </a:tabLst>
            </a:pPr>
            <a:r>
              <a:rPr kumimoji="0" lang="ru-RU" altLang="ru-RU" sz="3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Не явившиеся на ГИА по уважительной причине ( справка о болезни);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7663" algn="l"/>
              </a:tabLst>
            </a:pPr>
            <a:r>
              <a:rPr kumimoji="0" lang="ru-RU" altLang="ru-RU" sz="3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Не завершившие ГИА по уважительной причине;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7663" algn="l"/>
              </a:tabLst>
            </a:pPr>
            <a:r>
              <a:rPr kumimoji="0" lang="ru-RU" altLang="ru-RU" sz="3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Получившие «неуд» по 1 из обязательных учебных предметов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7663" algn="l"/>
              </a:tabLst>
            </a:pP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Предметы по выбору в текущем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7663" algn="l"/>
              </a:tabLst>
            </a:pPr>
            <a:r>
              <a:rPr kumimoji="0" lang="ru-RU" altLang="ru-RU" sz="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kumimoji="0" lang="ru-RU" altLang="ru-RU" sz="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7663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043607" y="5005766"/>
            <a:ext cx="782237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году не пересдаются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395536" y="19888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kumimoji="0" lang="ru-RU" altLang="ru-RU" sz="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395536" y="198884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56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http://ds02.infourok.ru/uploads/ex/094a/00017c61-7a47f1f2/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531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2" y="155029"/>
            <a:ext cx="1236662" cy="11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32362"/>
              </p:ext>
            </p:extLst>
          </p:nvPr>
        </p:nvGraphicFramePr>
        <p:xfrm>
          <a:off x="1187624" y="1844824"/>
          <a:ext cx="7704136" cy="13614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95490"/>
                <a:gridCol w="703256"/>
                <a:gridCol w="3405390"/>
              </a:tblGrid>
              <a:tr h="690244"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spcAft>
                          <a:spcPts val="0"/>
                        </a:spcAft>
                      </a:pPr>
                      <a:r>
                        <a:rPr lang="ru-RU" sz="3100" u="none" strike="noStrike" spc="0">
                          <a:effectLst/>
                        </a:rPr>
                        <a:t>ДЛЯ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5658" marR="565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5658" marR="56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spcAft>
                          <a:spcPts val="900"/>
                        </a:spcAft>
                      </a:pPr>
                      <a:r>
                        <a:rPr lang="ru-RU" sz="3100" u="none" strike="noStrike" spc="0">
                          <a:effectLst/>
                        </a:rPr>
                        <a:t>ДЛЯ</a:t>
                      </a:r>
                      <a:endParaRPr lang="ru-RU" sz="1100">
                        <a:effectLst/>
                      </a:endParaRPr>
                    </a:p>
                    <a:p>
                      <a:pPr marR="825500" algn="r">
                        <a:lnSpc>
                          <a:spcPts val="8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700" u="none" strike="noStrike" spc="0">
                          <a:effectLst/>
                        </a:rPr>
                        <a:t>V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5658" marR="5658" marT="0" marB="0" anchor="b"/>
                </a:tc>
              </a:tr>
              <a:tr h="586707">
                <a:tc>
                  <a:txBody>
                    <a:bodyPr/>
                    <a:lstStyle/>
                    <a:p>
                      <a:pPr marL="330200">
                        <a:lnSpc>
                          <a:spcPts val="3500"/>
                        </a:lnSpc>
                        <a:spcAft>
                          <a:spcPts val="0"/>
                        </a:spcAft>
                      </a:pPr>
                      <a:r>
                        <a:rPr lang="ru-RU" sz="3100" u="none" strike="noStrike" spc="0">
                          <a:effectLst/>
                        </a:rPr>
                        <a:t>ВЫПУСКНИКОВ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5658" marR="56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5658" marR="56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spcAft>
                          <a:spcPts val="0"/>
                        </a:spcAft>
                      </a:pPr>
                      <a:r>
                        <a:rPr lang="ru-RU" sz="3100" u="none" strike="noStrike" spc="0" dirty="0">
                          <a:effectLst/>
                        </a:rPr>
                        <a:t>УЧИТЕЛЕЙ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5658" marR="5658" marT="0" marB="0"/>
                </a:tc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35696" y="193536"/>
            <a:ext cx="7632848" cy="14773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Слово «экзамен» переводится с латинского как «испытание».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2616" y="3380191"/>
            <a:ext cx="3654152" cy="1062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ts val="3500"/>
              </a:lnSpc>
              <a:spcAft>
                <a:spcPts val="810"/>
              </a:spcAft>
            </a:pPr>
            <a:r>
              <a:rPr lang="ru-RU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ДЛЯ</a:t>
            </a:r>
            <a:endParaRPr lang="ru-RU" sz="2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ts val="3500"/>
              </a:lnSpc>
            </a:pPr>
            <a:r>
              <a:rPr lang="ru-RU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РОДИТЕЛЕЙ</a:t>
            </a:r>
            <a:endParaRPr lang="ru-RU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100" name="Picture 4" descr="image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61219"/>
            <a:ext cx="2232248" cy="246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image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744" y="3461219"/>
            <a:ext cx="2322797" cy="246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32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593960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76. Конфликтная комиссия принимает в письменной форме апелляции обучающихся, выпускников прошлых лет о нарушении установленного порядка проведения ГИА по учебному предмету и (или) о несогласии с выставленными баллами в конфликтную комиссию.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16632"/>
            <a:ext cx="7272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Приказ Министерства образования и науки РФ от 26 декабря 2013 г. N 1400</a:t>
            </a:r>
            <a:br>
              <a:rPr lang="ru-RU" dirty="0"/>
            </a:br>
            <a:r>
              <a:rPr lang="ru-RU" dirty="0"/>
              <a:t>"Об утверждении Порядка проведения государственной итоговой аттестации по образовательным программам среднего общего образования"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3645024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77. Конфликтная комиссия не рассматривает апелляции по вопросам содержания и структуры заданий по учебным предметам, а также по вопросам, связанным с оцениванием результатов выполнения заданий экзаменационной работы с кратким ответом, нарушением обучающимся, выпускником прошлых лет требований настоящего Порядка и неправильным оформлением экзаменационной работы.</a:t>
            </a:r>
          </a:p>
          <a:p>
            <a:r>
              <a:rPr lang="ru-RU" dirty="0" smtClean="0"/>
              <a:t>78. При рассмотрении апелляции проверка изложенных в ней фактов не проводится лицами, принимавшими участие в организации и (или) проведении соответствующего экзамена либо ранее проверявшими экзаменационную работу обучающегося, выпускника прошлых лет, подавшего апелляцию.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079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12845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80. Обучающийся, выпускник прошлых лет и (или) его родители (законные представители) при желании присутствуют при рассмотрении апелляции.</a:t>
            </a:r>
          </a:p>
          <a:p>
            <a:r>
              <a:rPr lang="ru-RU" sz="2400" dirty="0"/>
              <a:t>При рассмотрении апелляции также присутствуют:</a:t>
            </a:r>
          </a:p>
          <a:p>
            <a:r>
              <a:rPr lang="ru-RU" sz="2400" dirty="0"/>
              <a:t>а) члены ГЭК - по решению председателя ГЭК;</a:t>
            </a:r>
          </a:p>
          <a:p>
            <a:r>
              <a:rPr lang="ru-RU" sz="2400" dirty="0"/>
              <a:t>б) общественные наблюдатели, аккредитованные в установленном порядке, - по желанию;</a:t>
            </a:r>
          </a:p>
          <a:p>
            <a:r>
              <a:rPr lang="ru-RU" sz="2400" dirty="0"/>
              <a:t>в) должностные лица </a:t>
            </a:r>
            <a:r>
              <a:rPr lang="ru-RU" sz="2400" dirty="0" err="1"/>
              <a:t>Рособрнадзора</a:t>
            </a:r>
            <a:r>
              <a:rPr lang="ru-RU" sz="2400" dirty="0"/>
              <a:t>, органа исполнительной власти субъекта Российской Федерации, осуществляющего переданные полномочия Российской Федерации в области образования, - по решению соответствующих органов.</a:t>
            </a:r>
          </a:p>
          <a:p>
            <a:r>
              <a:rPr lang="ru-RU" sz="2400" dirty="0"/>
              <a:t>Рассмотрение апелляции проводится в спокойной и доброжелательной обстановке.</a:t>
            </a:r>
          </a:p>
        </p:txBody>
      </p:sp>
    </p:spTree>
    <p:extLst>
      <p:ext uri="{BB962C8B-B14F-4D97-AF65-F5344CB8AC3E}">
        <p14:creationId xmlns:p14="http://schemas.microsoft.com/office/powerpoint/2010/main" val="299146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7023" y="188640"/>
            <a:ext cx="864096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84. Апелляция о несогласии с выставленными баллами подается </a:t>
            </a:r>
            <a:r>
              <a:rPr lang="ru-RU" sz="2400" u="sng" dirty="0">
                <a:solidFill>
                  <a:srgbClr val="FF0000"/>
                </a:solidFill>
              </a:rPr>
              <a:t>в течение двух рабочих дней после официального дня </a:t>
            </a:r>
            <a:r>
              <a:rPr lang="ru-RU" sz="2400" dirty="0"/>
              <a:t>объявления результатов ГИА по соответствующему учебному предмету.</a:t>
            </a:r>
          </a:p>
          <a:p>
            <a:r>
              <a:rPr lang="ru-RU" sz="2400" dirty="0"/>
              <a:t>Обучающиеся подают апелляцию о несогласии с выставленными баллами в организацию, осуществляющую образовательную деятельность, которой они были допущены в установленном порядке к </a:t>
            </a:r>
            <a:r>
              <a:rPr lang="ru-RU" sz="2400" dirty="0" smtClean="0"/>
              <a:t>ГИА</a:t>
            </a:r>
            <a:r>
              <a:rPr lang="ru-RU" sz="2400" dirty="0"/>
              <a:t>.</a:t>
            </a:r>
          </a:p>
          <a:p>
            <a:r>
              <a:rPr lang="ru-RU" sz="2400" dirty="0"/>
              <a:t>По решению ГЭК подача и (или) рассмотрение апелляций организуется с использованием информационно-коммуникационных технологий, при условии соблюдения требований законодательства Российской Федерации в области защиты персональных данных.</a:t>
            </a:r>
          </a:p>
          <a:p>
            <a:r>
              <a:rPr lang="ru-RU" sz="2400" dirty="0" smtClean="0"/>
              <a:t>Обучающиеся заблаговременно </a:t>
            </a:r>
            <a:r>
              <a:rPr lang="ru-RU" sz="2400" dirty="0"/>
              <a:t>информируются о времени, месте и порядке рассмотрения апелляций.</a:t>
            </a:r>
          </a:p>
          <a:p>
            <a:r>
              <a:rPr lang="ru-RU" sz="2400" dirty="0"/>
              <a:t>85. Руководитель организации, принявший апелляцию, незамедлительно передает ее в конфликтную комиссию.</a:t>
            </a:r>
          </a:p>
        </p:txBody>
      </p:sp>
    </p:spTree>
    <p:extLst>
      <p:ext uri="{BB962C8B-B14F-4D97-AF65-F5344CB8AC3E}">
        <p14:creationId xmlns:p14="http://schemas.microsoft.com/office/powerpoint/2010/main" val="262705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http://ds02.infourok.ru/uploads/ex/094a/00017c61-7a47f1f2/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02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0763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09006" y="-447993"/>
            <a:ext cx="6611466" cy="1595501"/>
          </a:xfrm>
          <a:prstGeom prst="rect">
            <a:avLst/>
          </a:prstGeom>
          <a:solidFill>
            <a:srgbClr val="DBDB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8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Подготовка к ЕГЭ-2018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5560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580858" y="570477"/>
            <a:ext cx="8604448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3375" algn="l"/>
              </a:tabLst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33375" algn="l"/>
              </a:tabLst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Знакомство с нормативными документами обучающихся и их родителей (законных представителей) регламентирующими проведение ГИА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33375" algn="l"/>
              </a:tabLst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Классные часы: «Содержание и цели проведения ГИА», «Организация и технология проведения ГИА в 2018 году», «Технология заполнения бланков»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344181" y="3863686"/>
            <a:ext cx="9077802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Организация индивидуальной работы, дифференцированный подход к учащимся на уроках через разно уровневое обучение.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92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7" y="2667000"/>
            <a:ext cx="7931224" cy="3332816"/>
          </a:xfrm>
        </p:spPr>
        <p:txBody>
          <a:bodyPr>
            <a:normAutofit fontScale="85000" lnSpcReduction="10000"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Перед экзаменом необходимо ознакомиться с </a:t>
            </a:r>
            <a:r>
              <a:rPr lang="ru-RU" sz="32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демонстрационными вариантами КИМ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изучить все содержащиеся в них инструкции, чтобы хорошо понимать, сколько времени отведено на работу, в каком порядке выполнять задания, как записывать ответы.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Picture 2" descr="image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0763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23335" y="-594618"/>
            <a:ext cx="6948264" cy="2042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288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 dirty="0">
                <a:latin typeface="Times New Roman" panose="02020603050405020304" pitchFamily="18" charset="0"/>
              </a:rPr>
              <a:t>Подготовка к ЕГЭ-2017</a:t>
            </a:r>
            <a:endParaRPr lang="ru-RU" altLang="ru-RU" sz="4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14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-26741"/>
            <a:ext cx="8928100" cy="4463854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/>
              <a:t>   </a:t>
            </a:r>
            <a:r>
              <a:rPr lang="ru-RU" sz="2800" dirty="0" smtClean="0">
                <a:latin typeface="Times New Roman" pitchFamily="18" charset="0"/>
              </a:rPr>
              <a:t>В </a:t>
            </a:r>
            <a:r>
              <a:rPr lang="ru-RU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аттестат</a:t>
            </a:r>
            <a:r>
              <a:rPr lang="ru-RU" sz="2800" dirty="0" smtClean="0">
                <a:latin typeface="Times New Roman" pitchFamily="18" charset="0"/>
              </a:rPr>
              <a:t> о среднем полном (общем) образовании итоговые отметки выставляются по традиционной </a:t>
            </a:r>
            <a:r>
              <a:rPr lang="ru-RU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пятибалльной системе</a:t>
            </a:r>
            <a:r>
              <a:rPr lang="ru-RU" sz="2800" dirty="0" smtClean="0">
                <a:latin typeface="Times New Roman" pitchFamily="18" charset="0"/>
              </a:rPr>
              <a:t>. Они определяются </a:t>
            </a:r>
            <a:r>
              <a:rPr lang="ru-RU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как среднее арифметическое годовых отметок выпускника за 10 и 11 классы</a:t>
            </a:r>
            <a:r>
              <a:rPr lang="ru-RU" sz="2800" dirty="0" smtClean="0">
                <a:latin typeface="Times New Roman" pitchFamily="18" charset="0"/>
              </a:rPr>
              <a:t> и выставляются в аттестат целыми числами </a:t>
            </a:r>
            <a:r>
              <a:rPr lang="ru-RU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 соответствии с правилами математического округления</a:t>
            </a:r>
            <a:r>
              <a:rPr lang="ru-RU" sz="2800" dirty="0" smtClean="0">
                <a:latin typeface="Times New Roman" pitchFamily="18" charset="0"/>
              </a:rPr>
              <a:t>, т.е. в большую сторону. Победителями и призерам заключительного этапа всероссийской олимпиады школьников по предмету, соответствующему профилю олимпиады, в аттестат выставляется отметка "5".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53136"/>
            <a:ext cx="8352928" cy="201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79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image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480"/>
            <a:ext cx="1238251" cy="116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7" name="Picture 1" descr="image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905" y="4801856"/>
            <a:ext cx="2196948" cy="192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03648" y="-1218909"/>
            <a:ext cx="7740352" cy="31998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2085" tIns="1109313" rIns="596712" bIns="12061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Осталось менее 2 месяцев  до экзаменов.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49005" y="922701"/>
            <a:ext cx="9193005" cy="38779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Дорогие родители!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Готовьтесь вместе с детьми к экзаменам, не пускайте все на самотек и не надейтесь на «авось», «вдруг что то получится – вы не в сказке.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Контролируйте подготовку своих детей к ГИА, помогайте им организовать порядок работы в этом направлении.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Не рассчитывайте на «списать».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Экзамены будут действительно сложными.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740" y="4437112"/>
            <a:ext cx="7020396" cy="20005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Учите детей надеяться только на собственные знания и силы.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Удачи и успехов во всем!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32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8125" y="457201"/>
            <a:ext cx="4638675" cy="1981200"/>
          </a:xfrm>
        </p:spPr>
        <p:txBody>
          <a:bodyPr>
            <a:normAutofit fontScale="90000"/>
          </a:bodyPr>
          <a:lstStyle/>
          <a:p>
            <a:r>
              <a:rPr lang="ru-RU" spc="-1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 чем заключается родительская помощь?</a:t>
            </a:r>
            <a:r>
              <a:rPr lang="ru-RU" sz="105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/>
            </a:r>
            <a:br>
              <a:rPr lang="ru-RU" sz="105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2812" y="7211218"/>
            <a:ext cx="7704667" cy="33328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1" y="2229496"/>
            <a:ext cx="7056784" cy="2362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228600" lvl="0" indent="-342900" algn="just">
              <a:lnSpc>
                <a:spcPts val="2855"/>
              </a:lnSpc>
              <a:spcAft>
                <a:spcPts val="280"/>
              </a:spcAft>
              <a:buClr>
                <a:srgbClr val="000000"/>
              </a:buClr>
              <a:buSzPts val="2500"/>
              <a:buFont typeface="Arial" panose="020B0604020202020204" pitchFamily="34" charset="0"/>
              <a:buChar char="•"/>
              <a:tabLst>
                <a:tab pos="671830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Психологическая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поддержка — один из важнейших факторов, определяющих успешность ребенка в сдаче экзамена.</a:t>
            </a:r>
          </a:p>
          <a:p>
            <a:pPr marL="342900" marR="228600" lvl="0" indent="-342900" algn="just">
              <a:lnSpc>
                <a:spcPts val="2880"/>
              </a:lnSpc>
              <a:spcAft>
                <a:spcPts val="685"/>
              </a:spcAft>
              <a:buClr>
                <a:srgbClr val="000000"/>
              </a:buClr>
              <a:buSzPts val="2500"/>
              <a:buFont typeface="Arial" panose="020B0604020202020204" pitchFamily="34" charset="0"/>
              <a:buChar char="•"/>
              <a:tabLst>
                <a:tab pos="671830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Научить ребенка справляться с различными задачами, создав у него установку: «Ты можешь это сделать».</a:t>
            </a:r>
            <a:endParaRPr lang="ru-RU" sz="2400" b="1" u="none" strike="noStrike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8" name="Picture 4" descr="image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50"/>
            <a:ext cx="40481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image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697" y="4206198"/>
            <a:ext cx="2743200" cy="293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10679" y="4487699"/>
            <a:ext cx="6092167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60230" tIns="1182315" rIns="596712" bIns="53323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39668" y="4487699"/>
            <a:ext cx="6634188" cy="11079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7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7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7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7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7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7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7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7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7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71513" algn="l"/>
              </a:tabLst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Юмор помогает здорово снизить страх.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1513" algn="l"/>
              </a:tabLst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00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3861048"/>
            <a:ext cx="612457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 flipH="1">
            <a:off x="899592" y="26296"/>
            <a:ext cx="8136904" cy="19389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Следите за тем, чтобы во время подготовки ребенок регулярно делал короткие перерывы. Объясните ему, что отдыхать, не дожидаясь усталости, - лучшее средство от </a:t>
            </a:r>
            <a:r>
              <a:rPr lang="ru-RU" sz="2400" b="1" i="1" dirty="0">
                <a:latin typeface="Arial" panose="020B0604020202020204" pitchFamily="34" charset="0"/>
                <a:ea typeface="Arial" panose="020B0604020202020204" pitchFamily="34" charset="0"/>
              </a:rPr>
              <a:t>переутомления</a:t>
            </a:r>
            <a:endParaRPr lang="ru-RU" altLang="ru-RU" sz="2400" b="1" i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2529" name="Picture 1" descr="image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3822700" cy="355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5576" y="1990279"/>
            <a:ext cx="79489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Немало вреда может нанести и попытка сосредоточиться над учебниками в одной комнате с работающими телевизором или радио. Если школьник хочет работать под музыку, не надо этому препятствовать, только договоритесь, чтобы это была музыка без </a:t>
            </a:r>
            <a:r>
              <a:rPr lang="ru-RU" sz="2000" b="1" dirty="0" smtClean="0"/>
              <a:t>слов.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93799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68330" y="855876"/>
            <a:ext cx="8376185" cy="10156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56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56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56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56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56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56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56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56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56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buFontTx/>
              <a:buChar char="•"/>
            </a:pPr>
            <a:r>
              <a:rPr lang="ru-RU" sz="2000" dirty="0"/>
              <a:t>В соответствии с частью 5 статьи 59 Федерального закона от 29 декабря 2012 г. № 273-ФЗ «Об образовании в Российской Федерации» 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1" name="Picture 1" descr="image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38612"/>
            <a:ext cx="8136903" cy="271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26337" y="1841686"/>
            <a:ext cx="8306533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Arial" panose="020B0604020202020204" pitchFamily="34" charset="0"/>
              </a:rPr>
              <a:t>Приказ Министерства образования и науки РФ от 10 ноября 2017 г. № 1099 "Об утверждении единого расписания и продолжительности проведения единого государственного экзамена по каждому учебному предмету, перечня средств обучения и воспитания, используемых при его проведении в 2018 году”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76706" y="332656"/>
            <a:ext cx="77597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Нормативно-правовые документы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9329" y="3466981"/>
            <a:ext cx="722299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</a:rPr>
              <a:t>Порядком проведения государственной итоговой аттестации по образовательным программам среднего общего образования, утвержденным приказом Министерства образования и науки Российской Федерации от 26 декабря 2013 г. № 1400  с изменениями, внесенными приказами Министерства образования и науки Российской Федерации от 9 января 2017 г. № 6 (зарегистрирован Министерством юстиции Российской Федерации 28 февраля 2017 г., регистрационный № 45805) (далее - Порядок проведения ГИА</a:t>
            </a:r>
            <a:r>
              <a:rPr lang="ru-RU" sz="2000" dirty="0" smtClean="0">
                <a:latin typeface="Arial" panose="020B0604020202020204" pitchFamily="34" charset="0"/>
              </a:rPr>
              <a:t>).</a:t>
            </a:r>
            <a:endParaRPr lang="ru-RU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15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457201"/>
            <a:ext cx="7931224" cy="19812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/>
              <a:t>• Договоритесь с ребенком, что вечером накануне экзамена он прекратит подготовку, прогуляется, искупается и ляжет спать вовремя. Последние двенадцать часов должны уйти на подготовку организма, а не знаний.</a:t>
            </a:r>
            <a:br>
              <a:rPr lang="ru-RU" sz="2400" b="1" dirty="0"/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0287265"/>
              </p:ext>
            </p:extLst>
          </p:nvPr>
        </p:nvGraphicFramePr>
        <p:xfrm>
          <a:off x="611560" y="2481616"/>
          <a:ext cx="7848872" cy="1562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/>
              </a:tblGrid>
              <a:tr h="541896">
                <a:tc>
                  <a:txBody>
                    <a:bodyPr/>
                    <a:lstStyle/>
                    <a:p>
                      <a:pPr marL="127000" indent="-406400">
                        <a:lnSpc>
                          <a:spcPts val="27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2500" spc="0" dirty="0">
                          <a:effectLst/>
                        </a:rPr>
                        <a:t>• </a:t>
                      </a:r>
                      <a:r>
                        <a:rPr lang="ru-RU" sz="2500" spc="0" dirty="0" smtClean="0">
                          <a:effectLst/>
                        </a:rPr>
                        <a:t>Никогда  не </a:t>
                      </a:r>
                      <a:r>
                        <a:rPr lang="ru-RU" sz="2500" spc="0" dirty="0">
                          <a:effectLst/>
                        </a:rPr>
                        <a:t>сравнивайте своих детей </a:t>
                      </a:r>
                      <a:r>
                        <a:rPr lang="ru-RU" sz="2500" spc="0" dirty="0" smtClean="0">
                          <a:effectLst/>
                        </a:rPr>
                        <a:t>с другими</a:t>
                      </a:r>
                    </a:p>
                    <a:p>
                      <a:pPr marL="127000" indent="-406400">
                        <a:lnSpc>
                          <a:spcPts val="27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500" kern="1200" spc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Очень часто, стараясь активизировать ребенка по подготовке к экзамену, вы можете только увеличить беспокойство.</a:t>
                      </a:r>
                      <a:endParaRPr lang="ru-RU" sz="2500" kern="1200" spc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09" marR="5909" marT="0" marB="0" anchor="b"/>
                </a:tc>
              </a:tr>
            </a:tbl>
          </a:graphicData>
        </a:graphic>
      </p:graphicFrame>
      <p:pic>
        <p:nvPicPr>
          <p:cNvPr id="23554" name="Picture 2" descr="image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269" y="4010025"/>
            <a:ext cx="51054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42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7" name="Picture 1" descr="image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97254"/>
            <a:ext cx="2590800" cy="217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79425" y="2651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72907" tIns="382467" rIns="534819" bIns="147591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19672" y="692696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kumimoji="0" lang="ru-RU" altLang="ru-RU" sz="4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kumimoji="0" lang="ru-RU" altLang="ru-RU" sz="47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оветы родителям: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11561" y="2208174"/>
            <a:ext cx="5760640" cy="252376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• Не нужно делать из экзамена вопрос жизни и смерти, есть и другие жизненные перспективы.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24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image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2309812"/>
            <a:ext cx="3382962" cy="454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7544" y="390024"/>
            <a:ext cx="6814269" cy="19389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4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4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4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4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4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4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4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4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4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4588" algn="l"/>
              </a:tabLst>
            </a:pP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Если ваш ребенок получил оценку ниже, чем хотелось бы, или вовсе провалил экзамен, помогите ему справиться с этой бедой. Не осуждайте	и	не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4588" algn="l"/>
              </a:tabLst>
            </a:pP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насмехайтесь над ним, вместо	этого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54075" y="276701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7544" y="2304334"/>
            <a:ext cx="503079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воспользуйтесь возможностью понять, в чем причина неудачи.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898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image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3175"/>
            <a:ext cx="1758925" cy="165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 descr="image1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7" y="4878389"/>
            <a:ext cx="4144963" cy="190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516313" y="609600"/>
            <a:ext cx="4038600" cy="571500"/>
          </a:xfrm>
          <a:prstGeom prst="rect">
            <a:avLst/>
          </a:prstGeom>
          <a:solidFill>
            <a:srgbClr val="DBDB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5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kumimoji="0" lang="ru-RU" altLang="ru-RU" sz="4500" b="1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апутствие: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648234" y="1518108"/>
            <a:ext cx="8152332" cy="31085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«Когда человек в панике, он не способен сосредоточиться на решении той или иной проблемы, однако, заставив себя мысленно принять самое худшее, мы тем самым сбрасываем груз панического беспокойства и оказываемся в состоянии искать и находить правильный выход»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187624" y="5661248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Д. Карнеги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07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7282" name="Picture 2" descr="http://900igr.net/datas/religii-i-etika/Prepodavanie-ORKSE/0015-015-Spasibo-za-vnim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339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6706" y="332656"/>
            <a:ext cx="77597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Нормативно-правовые документы</a:t>
            </a:r>
            <a:endParaRPr lang="ru-RU" sz="32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086152"/>
              </p:ext>
            </p:extLst>
          </p:nvPr>
        </p:nvGraphicFramePr>
        <p:xfrm>
          <a:off x="1439863" y="3212976"/>
          <a:ext cx="7704137" cy="2933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137"/>
              </a:tblGrid>
              <a:tr h="29337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287287" y="1176393"/>
            <a:ext cx="3707755" cy="49859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42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42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42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42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42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42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42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42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42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42938" algn="l"/>
              </a:tabLst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Приказ Министерства образования и науки Российской Федерации «Об утверждении Порядка аккредитации граждан в качестве общественных наблюдателей при проведении государственной итоговой аттестации по образовательным программам основного общего и среднего общего образования» от 28.06.2013 № 491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2938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5" name="Picture 1" descr="G:\ГИА2016-17\родительское собрание ГИА\media\image10.jpe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29" y="1746126"/>
            <a:ext cx="44577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39863" y="366938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71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43608" y="-1837542"/>
            <a:ext cx="7971321" cy="58940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64991" tIns="1891704" rIns="431664" bIns="172030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kumimoji="0" lang="ru-RU" altLang="ru-RU" sz="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kumimoji="0" lang="ru-RU" altLang="ru-RU" sz="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ГИА проводится во всех субъектах Российской Федерации, по единым правилам и единому расписанию.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217" name="Picture 1" descr="imag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676" y="4977259"/>
            <a:ext cx="6892040" cy="188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05135" y="2134017"/>
            <a:ext cx="6627325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ГИА организуется и проводится Федеральной службой по надзору в сфере образования и науки (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Рособрнадзор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совместно с органами исполнительной власти субъектов Российской Федерации, осуществляющими управление в сфере образования.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31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771800" y="0"/>
            <a:ext cx="6181725" cy="650947"/>
          </a:xfrm>
          <a:prstGeom prst="rect">
            <a:avLst/>
          </a:prstGeom>
          <a:solidFill>
            <a:srgbClr val="DBDB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8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44" name="Picture 4" descr="image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98" y="156473"/>
            <a:ext cx="1238250" cy="116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81137" y="403297"/>
            <a:ext cx="7662863" cy="677108"/>
          </a:xfrm>
          <a:prstGeom prst="rect">
            <a:avLst/>
          </a:prstGeom>
          <a:solidFill>
            <a:srgbClr val="DBDB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kumimoji="0" lang="ru-RU" altLang="ru-RU" sz="36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ИА </a:t>
            </a:r>
            <a:r>
              <a:rPr kumimoji="0" lang="ru-RU" altLang="ru-RU" sz="44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выпускников</a:t>
            </a:r>
            <a:r>
              <a:rPr kumimoji="0" lang="ru-RU" altLang="ru-RU" sz="36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 класса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82372" tIns="1891704" rIns="669714" bIns="172030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933450" y="1321698"/>
            <a:ext cx="8524875" cy="338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kumimoji="0" lang="ru-RU" alt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Для всех 11 -</a:t>
            </a:r>
            <a:r>
              <a:rPr kumimoji="0" lang="ru-RU" altLang="ru-RU" sz="4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классников</a:t>
            </a:r>
            <a:r>
              <a:rPr kumimoji="0" lang="ru-RU" alt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государственная итоговая аттестация проводится в форме единого государственного экзамена (ЕГЭ)</a:t>
            </a: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47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8001"/>
            <a:ext cx="1238250" cy="116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627176" y="330438"/>
            <a:ext cx="200086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ДОПУСК</a:t>
            </a:r>
            <a:endParaRPr kumimoji="0" lang="ru-RU" alt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235767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 ГИА допускаются обучающиеся, не имеющие академической задолженности, в том числе за итоговое сочинение (изложение), и в полном объеме выполнившие учебный план или индивидуальный учебный план (имеющие годовые отметки </a:t>
            </a:r>
            <a:r>
              <a:rPr lang="ru-RU" sz="2400" u="sng" dirty="0"/>
              <a:t>по всем учебным предметам учебного плана за каждый год обучения по образовательной </a:t>
            </a:r>
            <a:r>
              <a:rPr lang="ru-RU" sz="2400" u="sng" dirty="0" smtClean="0"/>
              <a:t>программе </a:t>
            </a:r>
            <a:r>
              <a:rPr lang="ru-RU" sz="2400" dirty="0"/>
              <a:t>среднего общего образования не ниже удовлетворительных).</a:t>
            </a:r>
          </a:p>
          <a:p>
            <a:r>
              <a:rPr lang="ru-RU" sz="2400" dirty="0"/>
              <a:t>К ГИА по учебным предметам, освоение которых завершилось ранее, допускаются обучающиеся X-XI (XII) классов, имеющие годовые отметки не ниже удовлетворительных по всем учебным предметам учебного плана за предпоследний год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385303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image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79" y="124058"/>
            <a:ext cx="1116013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724819" y="548282"/>
            <a:ext cx="6500812" cy="581025"/>
          </a:xfrm>
          <a:prstGeom prst="rect">
            <a:avLst/>
          </a:prstGeom>
          <a:solidFill>
            <a:srgbClr val="DA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 О ДОПУСКЕ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03225" y="26779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853021" y="1700808"/>
            <a:ext cx="8244408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kumimoji="0" lang="ru-RU" altLang="ru-RU" sz="3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принимается педагогическим советом школы и оформляется приказом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722592" y="3682479"/>
            <a:ext cx="601036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3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не позднее </a:t>
            </a:r>
            <a:r>
              <a:rPr kumimoji="0" lang="ru-RU" altLang="ru-RU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25 мая 2018 года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66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793</TotalTime>
  <Words>2645</Words>
  <Application>Microsoft Office PowerPoint</Application>
  <PresentationFormat>Экран (4:3)</PresentationFormat>
  <Paragraphs>213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Параллакс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Завершение выполнения экзаменационной работы участниками ЕГЭ и организация сбора ЭМ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чем заключается родительская помощь? </vt:lpstr>
      <vt:lpstr>Презентация PowerPoint</vt:lpstr>
      <vt:lpstr>• Договоритесь с ребенком, что вечером накануне экзамена он прекратит подготовку, прогуляется, искупается и ляжет спать вовремя. Последние двенадцать часов должны уйти на подготовку организма, а не знаний.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32</cp:revision>
  <dcterms:created xsi:type="dcterms:W3CDTF">2017-04-26T10:13:13Z</dcterms:created>
  <dcterms:modified xsi:type="dcterms:W3CDTF">2018-04-04T08:42:43Z</dcterms:modified>
</cp:coreProperties>
</file>