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0" r:id="rId2"/>
    <p:sldId id="267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4B2F8-EA87-46A0-856A-5C65FBF55884}" type="datetimeFigureOut">
              <a:rPr lang="ru-RU" smtClean="0"/>
              <a:pPr/>
              <a:t>16.09.2015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A9B16-A4B6-4CD3-BE48-1D90A7B0CD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4B2F8-EA87-46A0-856A-5C65FBF55884}" type="datetimeFigureOut">
              <a:rPr lang="ru-RU" smtClean="0"/>
              <a:pPr/>
              <a:t>16.09.2015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A9B16-A4B6-4CD3-BE48-1D90A7B0CD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4B2F8-EA87-46A0-856A-5C65FBF55884}" type="datetimeFigureOut">
              <a:rPr lang="ru-RU" smtClean="0"/>
              <a:pPr/>
              <a:t>16.09.2015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A9B16-A4B6-4CD3-BE48-1D90A7B0CD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4B2F8-EA87-46A0-856A-5C65FBF55884}" type="datetimeFigureOut">
              <a:rPr lang="ru-RU" smtClean="0"/>
              <a:pPr/>
              <a:t>16.09.2015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A9B16-A4B6-4CD3-BE48-1D90A7B0CD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4B2F8-EA87-46A0-856A-5C65FBF55884}" type="datetimeFigureOut">
              <a:rPr lang="ru-RU" smtClean="0"/>
              <a:pPr/>
              <a:t>16.09.2015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A9B16-A4B6-4CD3-BE48-1D90A7B0CD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4B2F8-EA87-46A0-856A-5C65FBF55884}" type="datetimeFigureOut">
              <a:rPr lang="ru-RU" smtClean="0"/>
              <a:pPr/>
              <a:t>16.09.2015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A9B16-A4B6-4CD3-BE48-1D90A7B0CD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4B2F8-EA87-46A0-856A-5C65FBF55884}" type="datetimeFigureOut">
              <a:rPr lang="ru-RU" smtClean="0"/>
              <a:pPr/>
              <a:t>16.09.2015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A9B16-A4B6-4CD3-BE48-1D90A7B0CD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4B2F8-EA87-46A0-856A-5C65FBF55884}" type="datetimeFigureOut">
              <a:rPr lang="ru-RU" smtClean="0"/>
              <a:pPr/>
              <a:t>16.09.2015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A9B16-A4B6-4CD3-BE48-1D90A7B0CD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4B2F8-EA87-46A0-856A-5C65FBF55884}" type="datetimeFigureOut">
              <a:rPr lang="ru-RU" smtClean="0"/>
              <a:pPr/>
              <a:t>16.09.2015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A9B16-A4B6-4CD3-BE48-1D90A7B0CD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4B2F8-EA87-46A0-856A-5C65FBF55884}" type="datetimeFigureOut">
              <a:rPr lang="ru-RU" smtClean="0"/>
              <a:pPr/>
              <a:t>16.09.2015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A9B16-A4B6-4CD3-BE48-1D90A7B0CD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4B2F8-EA87-46A0-856A-5C65FBF55884}" type="datetimeFigureOut">
              <a:rPr lang="ru-RU" smtClean="0"/>
              <a:pPr/>
              <a:t>16.09.2015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A9B16-A4B6-4CD3-BE48-1D90A7B0CD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4B2F8-EA87-46A0-856A-5C65FBF55884}" type="datetimeFigureOut">
              <a:rPr lang="ru-RU" smtClean="0"/>
              <a:pPr/>
              <a:t>16.09.2015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A9B16-A4B6-4CD3-BE48-1D90A7B0CD8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928670"/>
            <a:ext cx="84296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Родители имеют преимущественное </a:t>
            </a:r>
            <a:r>
              <a:rPr lang="ru-RU" sz="2400" b="1" dirty="0"/>
              <a:t>право </a:t>
            </a:r>
            <a:r>
              <a:rPr lang="ru-RU" sz="2400" dirty="0" smtClean="0"/>
              <a:t>на </a:t>
            </a:r>
            <a:r>
              <a:rPr lang="ru-RU" sz="2400" dirty="0"/>
              <a:t>воспитание своих детей. 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Родители </a:t>
            </a:r>
            <a:r>
              <a:rPr lang="ru-RU" sz="2400" b="1" dirty="0"/>
              <a:t>являются законными представителями своих детей и выступают в защиту их прав и интересов в отношениях с любыми лицами</a:t>
            </a:r>
            <a:r>
              <a:rPr lang="ru-RU" sz="2400" b="1" dirty="0" smtClean="0"/>
              <a:t>.</a:t>
            </a:r>
          </a:p>
          <a:p>
            <a:endParaRPr lang="ru-RU" sz="2400" dirty="0" smtClean="0"/>
          </a:p>
          <a:p>
            <a:r>
              <a:rPr lang="ru-RU" sz="2400" b="1" dirty="0" smtClean="0"/>
              <a:t>Родители</a:t>
            </a:r>
            <a:r>
              <a:rPr lang="ru-RU" sz="2400" b="1" dirty="0"/>
              <a:t>, в первую очередь должны знать </a:t>
            </a:r>
            <a:r>
              <a:rPr lang="ru-RU" sz="2400" b="1" dirty="0">
                <a:solidFill>
                  <a:srgbClr val="FF0000"/>
                </a:solidFill>
              </a:rPr>
              <a:t>законодательную базу, обеспечивающую выполнение родительской функции. </a:t>
            </a:r>
          </a:p>
          <a:p>
            <a:pPr lvl="0"/>
            <a:endParaRPr lang="ru-RU" dirty="0" smtClean="0"/>
          </a:p>
          <a:p>
            <a:pPr lvl="0">
              <a:buFont typeface="Arial" pitchFamily="34" charset="0"/>
              <a:buChar char="•"/>
            </a:pP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428604"/>
            <a:ext cx="850112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Защита права на образование.</a:t>
            </a:r>
            <a:br>
              <a:rPr lang="ru-RU" b="1" dirty="0"/>
            </a:br>
            <a:r>
              <a:rPr lang="ru-RU" dirty="0"/>
              <a:t>В силу возраста школьники, не достигшие совершеннолетия, не могут самостоятельно воспользоваться доступными средствами защиты своих прав. Их права и законные интересы представляют и защищают их родители (законные представители). </a:t>
            </a:r>
          </a:p>
          <a:p>
            <a:r>
              <a:rPr lang="ru-RU" dirty="0"/>
              <a:t>Статья 45. Защита прав обучающихся, родителей (законных представителей) несовершеннолетних обучающихся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Родители обладают правом защищать законные права и интересы своих детей (п. 59 Типового положения «Об общеобразовательном учреждении», утв. Постановлением Правительства Российской Федерации от 19 марта 2001 г. № 196 (в ред. Постановлений Правительства РФ от 23.12.2002 № 919, от 01.02.2005 № 49)).</a:t>
            </a:r>
          </a:p>
          <a:p>
            <a:r>
              <a:rPr lang="ru-RU" dirty="0"/>
              <a:t> В случае нарушения прав и законных интересов ребенка, родители (законные представители) вправе воспользоваться всеми имеющимися средствами защиты: обращение в органы управления образованием и надзорные органы, в органы опеки и попечительства, в прокуратуру, с иском в суд.</a:t>
            </a:r>
            <a:endParaRPr lang="ru-RU"/>
          </a:p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357166"/>
            <a:ext cx="828680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FF0000"/>
                </a:solidFill>
              </a:rPr>
              <a:t>Конвенция о правах ребёнка</a:t>
            </a:r>
          </a:p>
          <a:p>
            <a:pPr lvl="0"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FF0000"/>
                </a:solidFill>
              </a:rPr>
              <a:t>Конституция РФ</a:t>
            </a:r>
          </a:p>
          <a:p>
            <a:pPr lvl="0"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FF0000"/>
                </a:solidFill>
              </a:rPr>
              <a:t>Семейный кодекс РФ</a:t>
            </a:r>
          </a:p>
          <a:p>
            <a:pPr lvl="0"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FF0000"/>
                </a:solidFill>
              </a:rPr>
              <a:t>Закон об образовании в Российской федерации № 273-ФЗ от 29.12.2012 г.</a:t>
            </a:r>
          </a:p>
          <a:p>
            <a:pPr lvl="0"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FF0000"/>
                </a:solidFill>
              </a:rPr>
              <a:t>Типовое положение  «Об общеобразовательном учреждении</a:t>
            </a:r>
            <a:r>
              <a:rPr lang="ru-RU" sz="1600" b="1" dirty="0" smtClean="0">
                <a:solidFill>
                  <a:srgbClr val="FF0000"/>
                </a:solidFill>
              </a:rPr>
              <a:t>»</a:t>
            </a:r>
          </a:p>
          <a:p>
            <a:pPr lvl="0"/>
            <a:endParaRPr lang="ru-RU" sz="1600" b="1" dirty="0" smtClean="0"/>
          </a:p>
          <a:p>
            <a:pPr lvl="0"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0070C0"/>
                </a:solidFill>
              </a:rPr>
              <a:t>Устав МБОУ СОШ №4. Школьный устав является локальным документом, непосредственно определяющим права и обязанности участников образовательного процесса: обучающихся, педагогических работников, родителей.</a:t>
            </a:r>
          </a:p>
          <a:p>
            <a:pPr lvl="0"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0070C0"/>
                </a:solidFill>
              </a:rPr>
              <a:t>Лицензия на право ведения образовательной деятельности учреждения</a:t>
            </a:r>
          </a:p>
          <a:p>
            <a:pPr lvl="0"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0070C0"/>
                </a:solidFill>
              </a:rPr>
              <a:t>Свидетельство о государственной аккредитации образовательного </a:t>
            </a:r>
            <a:r>
              <a:rPr lang="ru-RU" sz="1600" b="1" dirty="0" smtClean="0">
                <a:solidFill>
                  <a:srgbClr val="0070C0"/>
                </a:solidFill>
              </a:rPr>
              <a:t>учреждения</a:t>
            </a:r>
            <a:br>
              <a:rPr lang="ru-RU" sz="1600" b="1" dirty="0" smtClean="0">
                <a:solidFill>
                  <a:srgbClr val="0070C0"/>
                </a:solidFill>
              </a:rPr>
            </a:br>
            <a:endParaRPr lang="ru-RU" sz="1600" b="1" dirty="0" smtClean="0">
              <a:solidFill>
                <a:srgbClr val="0070C0"/>
              </a:solidFill>
            </a:endParaRPr>
          </a:p>
          <a:p>
            <a:pPr lvl="0"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00B050"/>
                </a:solidFill>
              </a:rPr>
              <a:t>Учебный план, годовой календарный учебный график и расписание </a:t>
            </a:r>
            <a:r>
              <a:rPr lang="ru-RU" sz="1600" b="1" dirty="0" smtClean="0">
                <a:solidFill>
                  <a:srgbClr val="00B050"/>
                </a:solidFill>
              </a:rPr>
              <a:t>занятий</a:t>
            </a:r>
          </a:p>
          <a:p>
            <a:pPr lvl="0"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00B050"/>
                </a:solidFill>
              </a:rPr>
              <a:t>Положение МБОУ СОШ №4 </a:t>
            </a:r>
            <a:br>
              <a:rPr lang="ru-RU" sz="1600" b="1" dirty="0" smtClean="0">
                <a:solidFill>
                  <a:srgbClr val="00B050"/>
                </a:solidFill>
              </a:rPr>
            </a:br>
            <a:r>
              <a:rPr lang="ru-RU" sz="1600" b="1" dirty="0" smtClean="0">
                <a:solidFill>
                  <a:srgbClr val="00B050"/>
                </a:solidFill>
              </a:rPr>
              <a:t>О режиме занятий учащихся, режиме работы МБОУ СОШ №4</a:t>
            </a:r>
            <a:br>
              <a:rPr lang="ru-RU" sz="1600" b="1" dirty="0" smtClean="0">
                <a:solidFill>
                  <a:srgbClr val="00B050"/>
                </a:solidFill>
              </a:rPr>
            </a:br>
            <a:r>
              <a:rPr lang="ru-RU" sz="1600" b="1" dirty="0" smtClean="0">
                <a:solidFill>
                  <a:srgbClr val="00B050"/>
                </a:solidFill>
              </a:rPr>
              <a:t>Положение № 62 о формах, периодичности и порядка текущего контроля успеваемости и промежуточной аттестации уч-ся 1-11 классов</a:t>
            </a:r>
          </a:p>
          <a:p>
            <a:pPr lvl="0"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00B050"/>
                </a:solidFill>
              </a:rPr>
              <a:t>Положение о порядке перевода, отчисления и восстановления уч-ся</a:t>
            </a:r>
          </a:p>
          <a:p>
            <a:pPr lvl="0"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00B050"/>
                </a:solidFill>
              </a:rPr>
              <a:t>Положение №8 Поощрения и наложения дисциплинарных взысканий на уч-ся</a:t>
            </a:r>
          </a:p>
          <a:p>
            <a:pPr lvl="0"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00B050"/>
                </a:solidFill>
              </a:rPr>
              <a:t>Положение о ведении ученических дневников</a:t>
            </a:r>
            <a:endParaRPr lang="ru-RU" sz="1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348" y="642918"/>
            <a:ext cx="80010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Конституция РФ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dirty="0"/>
              <a:t>Ст. 38 1.Материнство и детство, семья находятся под защитой государства</a:t>
            </a:r>
          </a:p>
          <a:p>
            <a:r>
              <a:rPr lang="ru-RU" dirty="0"/>
              <a:t>2.</a:t>
            </a:r>
            <a:r>
              <a:rPr lang="ru-RU" b="1" dirty="0"/>
              <a:t>Забота о детях, их воспитание – равное право и обязанность родителей.</a:t>
            </a:r>
            <a:endParaRPr lang="ru-RU" dirty="0"/>
          </a:p>
          <a:p>
            <a:r>
              <a:rPr lang="ru-RU" dirty="0"/>
              <a:t> Ст. 43 1.</a:t>
            </a:r>
            <a:r>
              <a:rPr lang="ru-RU" b="1" dirty="0"/>
              <a:t>Каждый имеет право на образование.</a:t>
            </a:r>
            <a:endParaRPr lang="ru-RU" dirty="0"/>
          </a:p>
          <a:p>
            <a:r>
              <a:rPr lang="ru-RU" dirty="0"/>
              <a:t>2.гарантируется общедоступность и бесплатность дошкольного, основного общего и среднего проф. образования в </a:t>
            </a:r>
            <a:r>
              <a:rPr lang="ru-RU" dirty="0" err="1"/>
              <a:t>госуд</a:t>
            </a:r>
            <a:r>
              <a:rPr lang="ru-RU" dirty="0"/>
              <a:t>. или муниципальных </a:t>
            </a:r>
            <a:r>
              <a:rPr lang="ru-RU" dirty="0" err="1"/>
              <a:t>образ.учреждениях</a:t>
            </a:r>
            <a:r>
              <a:rPr lang="ru-RU" dirty="0"/>
              <a:t>.</a:t>
            </a:r>
          </a:p>
          <a:p>
            <a:r>
              <a:rPr lang="ru-RU" dirty="0"/>
              <a:t>  3.</a:t>
            </a:r>
            <a:r>
              <a:rPr lang="ru-RU" b="1" dirty="0"/>
              <a:t>Основное общее образование обязательно. Родители обеспечивают получение детьми основного общего образования.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117693"/>
            <a:ext cx="8286808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Семейный кодекс , 1995 г.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dirty="0"/>
              <a:t>Ст. 54. -  право ребенка жить и воспитываться в семье. (право на заботу со стороны родителей, на совместное проживание с ними, право на воспитание своими родителями, всестороннее развитие, уважение его человеческого достоинства)</a:t>
            </a:r>
          </a:p>
          <a:p>
            <a:r>
              <a:rPr lang="ru-RU" dirty="0"/>
              <a:t>Ст.56 – право на защиту своих прав со стороны родителей. При не выполнении родителями своих обязанностей по воспитанию, образованию ребенка, он имеет право самостоятельно обратиться за защитой в органы опеки, с 14 лет в суд.</a:t>
            </a:r>
          </a:p>
          <a:p>
            <a:r>
              <a:rPr lang="ru-RU" dirty="0"/>
              <a:t>Ст. 57 – право ребенка выражать свое мнение. При решении в семье вопросов, затрагивающих его интересы.</a:t>
            </a:r>
          </a:p>
          <a:p>
            <a:r>
              <a:rPr lang="ru-RU" dirty="0"/>
              <a:t>Ст.61 – равенство прав и обязанностей родителей.</a:t>
            </a:r>
          </a:p>
          <a:p>
            <a:r>
              <a:rPr lang="ru-RU" dirty="0"/>
              <a:t>Ст. 63 – </a:t>
            </a:r>
            <a:r>
              <a:rPr lang="ru-RU" b="1" dirty="0"/>
              <a:t>родители имеют право и обязаны воспитывать своих детей. Они несут ответственность за воспитание и развитие детей. Обязаны заботиться о здоровье, физическом и психическом, душевном и нравственном развитии детей.</a:t>
            </a:r>
            <a:endParaRPr lang="ru-RU" dirty="0"/>
          </a:p>
          <a:p>
            <a:r>
              <a:rPr lang="ru-RU" dirty="0"/>
              <a:t>Ст.63 – </a:t>
            </a:r>
            <a:r>
              <a:rPr lang="ru-RU" b="1" dirty="0"/>
              <a:t>родители обязаны обеспечить получение детьми полного среднего образования.</a:t>
            </a:r>
            <a:endParaRPr lang="ru-RU" dirty="0"/>
          </a:p>
          <a:p>
            <a:r>
              <a:rPr lang="ru-RU" dirty="0"/>
              <a:t>Ст.64 – </a:t>
            </a:r>
            <a:r>
              <a:rPr lang="ru-RU" b="1" dirty="0"/>
              <a:t>защита прав и интересов детей возлагается на родителей.</a:t>
            </a:r>
            <a:endParaRPr lang="ru-RU" dirty="0"/>
          </a:p>
          <a:p>
            <a:r>
              <a:rPr lang="ru-RU" dirty="0"/>
              <a:t>Ст.69 – родители могут быть лишены родительских прав, если они уклоняются от выполнения родительских обязанностей, злоупотребляют своими </a:t>
            </a:r>
            <a:r>
              <a:rPr lang="ru-RU" dirty="0" err="1"/>
              <a:t>род.правами</a:t>
            </a:r>
            <a:r>
              <a:rPr lang="ru-RU" dirty="0"/>
              <a:t>, жестоко обращаются с детьми, больными наркоманией и алкоголизмом, совершили умышленное преступление против жизни или здоровья детей, или супруга.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71480"/>
            <a:ext cx="807249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b="1" dirty="0">
                <a:solidFill>
                  <a:srgbClr val="C00000"/>
                </a:solidFill>
              </a:rPr>
              <a:t>Гарантии права граждан на образование</a:t>
            </a:r>
            <a:r>
              <a:rPr lang="ru-RU" dirty="0"/>
              <a:t> определены в </a:t>
            </a:r>
            <a:r>
              <a:rPr lang="ru-RU" i="1" dirty="0">
                <a:solidFill>
                  <a:srgbClr val="C00000"/>
                </a:solidFill>
              </a:rPr>
              <a:t>ст. 5 Закона РФ «Об образовании»</a:t>
            </a:r>
            <a:r>
              <a:rPr lang="ru-RU" dirty="0"/>
              <a:t>. Государство обеспечивает гражданам право на образование путем создания системы образования и соответствующих социально-экономических условий для получения образования, а также гарантирует гражданам общедоступность и бесплатность начального общего, основного общего, среднего (полного) общего образования. </a:t>
            </a:r>
          </a:p>
          <a:p>
            <a:endParaRPr lang="ru-RU" b="1" dirty="0" smtClean="0"/>
          </a:p>
          <a:p>
            <a:r>
              <a:rPr lang="ru-RU" b="1" dirty="0" smtClean="0">
                <a:solidFill>
                  <a:srgbClr val="C00000"/>
                </a:solidFill>
              </a:rPr>
              <a:t>Правовой </a:t>
            </a:r>
            <a:r>
              <a:rPr lang="ru-RU" b="1" dirty="0">
                <a:solidFill>
                  <a:srgbClr val="C00000"/>
                </a:solidFill>
              </a:rPr>
              <a:t>статус школьника 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dirty="0"/>
              <a:t>Под правовым статусом личности подразумевает комплекс  прав, обязанностей, ответственности, а также условий и гарантий, сопутствующих реализации данного права (например, наличие российского гражданства как предпосылка осуществления права на образование, или институт судебной защиты прав человека как гарантия реализация данного права).</a:t>
            </a:r>
          </a:p>
          <a:p>
            <a:r>
              <a:rPr lang="ru-RU" dirty="0"/>
              <a:t> Применительно к правовому статусу школьника, обучающегося в государственном или муниципальном общеобразовательном учреждении (средней школе), можно выделить следующие элементы.</a:t>
            </a:r>
          </a:p>
          <a:p>
            <a:r>
              <a:rPr lang="ru-RU" dirty="0" smtClean="0"/>
              <a:t>                                                                                                                                                                       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500042"/>
            <a:ext cx="857256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 </a:t>
            </a:r>
            <a:r>
              <a:rPr lang="ru-RU" b="1" dirty="0">
                <a:solidFill>
                  <a:srgbClr val="C00000"/>
                </a:solidFill>
              </a:rPr>
              <a:t>Права обучающихся.</a:t>
            </a:r>
            <a:r>
              <a:rPr lang="ru-RU" dirty="0">
                <a:solidFill>
                  <a:srgbClr val="C00000"/>
                </a:solidFill>
              </a:rPr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Права и обязанности школьника определяются Законом РФ «Об образовании» (глава 4. Ст. 34, 43), Уставом общеобразовательного учреждения и иными локальными актами данного учреждения( Правила поведения обучающихся в МБОУ СОШ №4</a:t>
            </a:r>
          </a:p>
          <a:p>
            <a:endParaRPr lang="ru-RU" b="1" dirty="0" smtClean="0"/>
          </a:p>
          <a:p>
            <a:r>
              <a:rPr lang="ru-RU" b="1" dirty="0" smtClean="0">
                <a:solidFill>
                  <a:srgbClr val="C00000"/>
                </a:solidFill>
              </a:rPr>
              <a:t>Закон </a:t>
            </a:r>
            <a:r>
              <a:rPr lang="ru-RU" b="1" dirty="0">
                <a:solidFill>
                  <a:srgbClr val="C00000"/>
                </a:solidFill>
              </a:rPr>
              <a:t>об образовании в Российской федерации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b="1" dirty="0">
                <a:solidFill>
                  <a:srgbClr val="C00000"/>
                </a:solidFill>
              </a:rPr>
              <a:t>Статья 34. Основные права обучающихся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/>
              <a:t>и меры их социальной поддержки и стимулирования:</a:t>
            </a:r>
          </a:p>
          <a:p>
            <a:pPr lvl="0"/>
            <a:r>
              <a:rPr lang="ru-RU" dirty="0"/>
              <a:t>на получение образования в соответствии с государственными образовательными стандартами,</a:t>
            </a:r>
          </a:p>
          <a:p>
            <a:pPr lvl="0"/>
            <a:r>
              <a:rPr lang="ru-RU" dirty="0"/>
              <a:t>на обучение в пределах этих стандартов по индивидуальным учебным планам,</a:t>
            </a:r>
          </a:p>
          <a:p>
            <a:pPr lvl="0"/>
            <a:r>
              <a:rPr lang="ru-RU" dirty="0"/>
              <a:t>на ускоренный курс обучения,</a:t>
            </a:r>
          </a:p>
          <a:p>
            <a:pPr lvl="0"/>
            <a:r>
              <a:rPr lang="ru-RU" dirty="0"/>
              <a:t>на бесплатное пользование библиотечно-информационными ресурсами библиотек,</a:t>
            </a:r>
          </a:p>
          <a:p>
            <a:pPr lvl="0"/>
            <a:r>
              <a:rPr lang="ru-RU" dirty="0"/>
              <a:t>на получение дополнительных (в том числе платных) образовательных услуг,</a:t>
            </a:r>
          </a:p>
          <a:p>
            <a:pPr lvl="0"/>
            <a:r>
              <a:rPr lang="ru-RU" dirty="0"/>
              <a:t>на участие в управлении образовательным учреждением,</a:t>
            </a:r>
          </a:p>
          <a:p>
            <a:pPr lvl="0"/>
            <a:r>
              <a:rPr lang="ru-RU" dirty="0"/>
              <a:t>на уважение своего человеческого достоинства,</a:t>
            </a:r>
          </a:p>
          <a:p>
            <a:pPr lvl="0"/>
            <a:r>
              <a:rPr lang="ru-RU" dirty="0"/>
              <a:t>на свободу совести, информации,</a:t>
            </a:r>
          </a:p>
          <a:p>
            <a:pPr lvl="0"/>
            <a:r>
              <a:rPr lang="ru-RU" dirty="0"/>
              <a:t>на свободное выражение собственных мнений и убеждений и другие.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57256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Обязанности обучающихся.</a:t>
            </a:r>
            <a:r>
              <a:rPr lang="ru-RU" dirty="0">
                <a:solidFill>
                  <a:srgbClr val="C00000"/>
                </a:solidFill>
              </a:rPr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В соответствии с п. 57 Типового положения «Об общеобразовательном учреждении», утв. Постановлением Правительства Российской Федерации от 19 марта 2001 г. № 196 (в ред. Постановлений Правительства РФ от 23.12.2002 № 919, от 01.02.2005 № 49), обучающиеся обязаны:</a:t>
            </a:r>
          </a:p>
          <a:p>
            <a:r>
              <a:rPr lang="ru-RU" b="1" dirty="0"/>
              <a:t>Статья 43. Обязанности и ответственность обучающихся</a:t>
            </a:r>
            <a:endParaRPr lang="ru-RU" dirty="0"/>
          </a:p>
          <a:p>
            <a:r>
              <a:rPr lang="ru-RU" dirty="0"/>
              <a:t>1. Обучающиеся обязаны:</a:t>
            </a:r>
          </a:p>
          <a:p>
            <a:r>
              <a:rPr lang="ru-RU" dirty="0"/>
              <a:t>1) добросовестно осваивать образовательную программу, выполнять индивидуальный учебный план, в том числе посещать предусмотренные учебным планом или индивидуальным учебным планом учебные занятия, осуществлять самостоятельную подготовку к занятиям, выполнять задания, данные педагогическими работниками в рамках образовательной программы;</a:t>
            </a:r>
          </a:p>
          <a:p>
            <a:r>
              <a:rPr lang="ru-RU" dirty="0"/>
              <a:t>2) выполнять требования устава организации, осуществляющей образовательную деятельность, правил внутреннего распорядка, правил проживания в общежитиях и интернатах и иных локальных нормативных актов по вопросам организации и осуществления образовательной деятельности;</a:t>
            </a:r>
          </a:p>
          <a:p>
            <a:r>
              <a:rPr lang="ru-RU" dirty="0"/>
              <a:t>3) заботиться о сохранении и об укреплении своего здоровья, стремиться к нравственному, духовному и физическому развитию и самосовершенствованию;</a:t>
            </a:r>
          </a:p>
          <a:p>
            <a:r>
              <a:rPr lang="ru-RU" dirty="0"/>
              <a:t>4) уважать честь и достоинство других обучающихся и работников организации, осуществляющей образовательную деятельность, не создавать препятствий для получения образования другими обучающимися;</a:t>
            </a:r>
          </a:p>
          <a:p>
            <a:r>
              <a:rPr lang="ru-RU" dirty="0"/>
              <a:t>5) бережно относиться к имуществу организации, осуществляющей образовательную деятельность.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142852"/>
            <a:ext cx="8715436" cy="6601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Статья 44. 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Права, обязанности и ответственность в сфере образования родителей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(законных представителей) несовершеннолетних обучающихся</a:t>
            </a:r>
          </a:p>
          <a:p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1. Родители (законные представители) несовершеннолетних обучающихся 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имеют преимущественное право на обучение и воспитание детей перед всеми другими лицами. Они обязаны заложить основы физического, нравственного и интеллектуального развития личности ребенка.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2. Органы государственной власти и органы местного самоуправления, 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образовательные организации оказывают помощь родителям (законным представителям) несовершеннолетних обучающихся в воспитании детей, охране и укреплении их физического и психического здоровья, развитии индивидуальных способностей и необходимой коррекции нарушений их развития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500" b="1" u="sng" dirty="0">
                <a:latin typeface="Times New Roman" pitchFamily="18" charset="0"/>
                <a:cs typeface="Times New Roman" pitchFamily="18" charset="0"/>
              </a:rPr>
              <a:t>3. Родители (законные представители) несовершеннолетних обучающихся имеют право:</a:t>
            </a:r>
          </a:p>
          <a:p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выбирать формы получения образования, языки образования, факультативные и элективные учебные предметы, курсы, дисциплины (модули) из перечня, предлагаемого организацией, осуществляющей образовательную деятельность;</a:t>
            </a:r>
          </a:p>
          <a:p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3) знакомиться с уставом организации, осуществляющей образовательную деятельность, лицензией на осуществление образовательной деятельности, со свидетельством о государственной аккредитации, с учебно-программной документацией и другими документами, регламентирующими организацию и осуществление образовательной деятельности;</a:t>
            </a:r>
          </a:p>
          <a:p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4) знакомиться с содержанием образования, используемыми методами обучения и воспитания, образовательными технологиями, а также с оценками успеваемости своих детей;</a:t>
            </a:r>
          </a:p>
          <a:p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5) защищать права и законные интересы обучающихся;</a:t>
            </a:r>
          </a:p>
          <a:p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6) получать информацию о всех видах планируемых обследований (психологических, психолого-педагогических) обучающихся, давать согласие на проведение таких обследований или участие в таких обследованиях, отказаться от их проведения или участия в них, получать информацию о результатах проведенных обследований обучающихся;</a:t>
            </a:r>
          </a:p>
          <a:p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7) принимать участие в управлении организацией, осуществляющей образовательную деятельность, в форме, определяемой уставом этой организации;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7929618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4. Родители (законные представители) несовершеннолетних обучающихся обязаны:</a:t>
            </a:r>
            <a:endParaRPr lang="ru-RU" dirty="0"/>
          </a:p>
          <a:p>
            <a:r>
              <a:rPr lang="ru-RU" dirty="0"/>
              <a:t>1) </a:t>
            </a:r>
            <a:r>
              <a:rPr lang="ru-RU" b="1" dirty="0"/>
              <a:t>обеспечить получение детьми общего образования;</a:t>
            </a:r>
            <a:endParaRPr lang="ru-RU" dirty="0"/>
          </a:p>
          <a:p>
            <a:r>
              <a:rPr lang="ru-RU" dirty="0"/>
              <a:t>2) </a:t>
            </a:r>
            <a:r>
              <a:rPr lang="ru-RU" b="1" dirty="0"/>
              <a:t>соблюдать правила внутреннего распорядка организации</a:t>
            </a:r>
            <a:r>
              <a:rPr lang="ru-RU" dirty="0"/>
              <a:t>, осуществляющей образовательную деятельность, правила проживания обучающихся в интернатах, требования локальных нормативных актов, которые устанавливают режим занятий обучающихся, порядок регламентации образовательных отношений между образовательной организацией и обучающимися и (или) их родителями (законными представителями) и оформления возникновения, приостановления и прекращения этих отношений;</a:t>
            </a:r>
          </a:p>
          <a:p>
            <a:r>
              <a:rPr lang="ru-RU" dirty="0"/>
              <a:t>3</a:t>
            </a:r>
            <a:r>
              <a:rPr lang="ru-RU" b="1" dirty="0"/>
              <a:t>) уважать честь и достоинство обучающихся и работников организации</a:t>
            </a:r>
            <a:r>
              <a:rPr lang="ru-RU" dirty="0"/>
              <a:t>, осуществляющей образовательную деятельность.</a:t>
            </a:r>
          </a:p>
          <a:p>
            <a:r>
              <a:rPr lang="ru-RU" dirty="0"/>
              <a:t>5. Иные права и обязанности родителей (законных представителей) несовершеннолетних обучающихся устанавливаются настоящим Федеральным законом, иными федеральными законами, договором об образовании (при его наличии).</a:t>
            </a:r>
          </a:p>
          <a:p>
            <a:r>
              <a:rPr lang="ru-RU" dirty="0"/>
              <a:t>6. </a:t>
            </a:r>
            <a:r>
              <a:rPr lang="ru-RU" b="1" dirty="0"/>
              <a:t>За неисполнение или ненадлежащее исполнение обязанностей, установленных настоящим Федеральным законом и иными федеральными законами, родители (законные представители) несовершеннолетних обучающихся несут ответственность, предусмотренную законодательством Российской Федерации.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Words>338</Words>
  <Application>Microsoft Office PowerPoint</Application>
  <PresentationFormat>Экран (4:3)</PresentationFormat>
  <Paragraphs>86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МБОУСОШ4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НГК</dc:creator>
  <cp:lastModifiedBy>НГК</cp:lastModifiedBy>
  <cp:revision>8</cp:revision>
  <dcterms:created xsi:type="dcterms:W3CDTF">2015-09-16T02:38:33Z</dcterms:created>
  <dcterms:modified xsi:type="dcterms:W3CDTF">2015-09-16T07:25:24Z</dcterms:modified>
</cp:coreProperties>
</file>