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4" r:id="rId4"/>
    <p:sldId id="266" r:id="rId5"/>
    <p:sldId id="267" r:id="rId6"/>
    <p:sldId id="268" r:id="rId7"/>
    <p:sldId id="259" r:id="rId8"/>
    <p:sldId id="260" r:id="rId9"/>
    <p:sldId id="271" r:id="rId10"/>
    <p:sldId id="270" r:id="rId11"/>
    <p:sldId id="269" r:id="rId12"/>
    <p:sldId id="273" r:id="rId13"/>
    <p:sldId id="272" r:id="rId14"/>
    <p:sldId id="274" r:id="rId15"/>
    <p:sldId id="276" r:id="rId16"/>
    <p:sldId id="275" r:id="rId17"/>
    <p:sldId id="277" r:id="rId18"/>
    <p:sldId id="263" r:id="rId19"/>
    <p:sldId id="261" r:id="rId20"/>
    <p:sldId id="262" r:id="rId21"/>
    <p:sldId id="258" r:id="rId22"/>
    <p:sldId id="257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7.522604835198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2716049382713E-2"/>
                  <c:y val="-0.12151900118397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290816"/>
        <c:axId val="68297472"/>
        <c:axId val="0"/>
      </c:bar3DChart>
      <c:catAx>
        <c:axId val="68290816"/>
        <c:scaling>
          <c:orientation val="minMax"/>
        </c:scaling>
        <c:delete val="0"/>
        <c:axPos val="b"/>
        <c:majorTickMark val="out"/>
        <c:minorTickMark val="none"/>
        <c:tickLblPos val="nextTo"/>
        <c:crossAx val="68297472"/>
        <c:crosses val="autoZero"/>
        <c:auto val="1"/>
        <c:lblAlgn val="ctr"/>
        <c:lblOffset val="100"/>
        <c:noMultiLvlLbl val="0"/>
      </c:catAx>
      <c:valAx>
        <c:axId val="68297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2908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0889970350928355"/>
          <c:y val="0.88208259965913627"/>
          <c:w val="0.21954627199377857"/>
          <c:h val="6.5837828404872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7.522604835198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2716049382713E-2"/>
                  <c:y val="-0.12151900118397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4880000"/>
        <c:axId val="64968960"/>
        <c:axId val="0"/>
      </c:bar3DChart>
      <c:catAx>
        <c:axId val="64880000"/>
        <c:scaling>
          <c:orientation val="minMax"/>
        </c:scaling>
        <c:delete val="0"/>
        <c:axPos val="b"/>
        <c:majorTickMark val="out"/>
        <c:minorTickMark val="none"/>
        <c:tickLblPos val="nextTo"/>
        <c:crossAx val="64968960"/>
        <c:crosses val="autoZero"/>
        <c:auto val="1"/>
        <c:lblAlgn val="ctr"/>
        <c:lblOffset val="100"/>
        <c:noMultiLvlLbl val="0"/>
      </c:catAx>
      <c:valAx>
        <c:axId val="6496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88000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0889970350928355"/>
          <c:y val="0.88208259965913627"/>
          <c:w val="0.21954627199377857"/>
          <c:h val="6.5837828404872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7.522604835198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2716049382713E-2"/>
                  <c:y val="-0.12151900118397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211840"/>
        <c:axId val="68337664"/>
        <c:axId val="0"/>
      </c:bar3DChart>
      <c:catAx>
        <c:axId val="68211840"/>
        <c:scaling>
          <c:orientation val="minMax"/>
        </c:scaling>
        <c:delete val="0"/>
        <c:axPos val="b"/>
        <c:majorTickMark val="out"/>
        <c:minorTickMark val="none"/>
        <c:tickLblPos val="nextTo"/>
        <c:crossAx val="68337664"/>
        <c:crosses val="autoZero"/>
        <c:auto val="1"/>
        <c:lblAlgn val="ctr"/>
        <c:lblOffset val="100"/>
        <c:noMultiLvlLbl val="0"/>
      </c:catAx>
      <c:valAx>
        <c:axId val="68337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211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0889970350928355"/>
          <c:y val="0.88208259965913627"/>
          <c:w val="0.21954627199377857"/>
          <c:h val="6.5837828404872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7.522604835198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2716049382713E-2"/>
                  <c:y val="-0.12151900118397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8397696"/>
        <c:axId val="68565248"/>
        <c:axId val="0"/>
      </c:bar3DChart>
      <c:catAx>
        <c:axId val="68397696"/>
        <c:scaling>
          <c:orientation val="minMax"/>
        </c:scaling>
        <c:delete val="0"/>
        <c:axPos val="b"/>
        <c:majorTickMark val="out"/>
        <c:minorTickMark val="none"/>
        <c:tickLblPos val="nextTo"/>
        <c:crossAx val="68565248"/>
        <c:crosses val="autoZero"/>
        <c:auto val="1"/>
        <c:lblAlgn val="ctr"/>
        <c:lblOffset val="100"/>
        <c:noMultiLvlLbl val="0"/>
      </c:catAx>
      <c:valAx>
        <c:axId val="6856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8397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0889970350928355"/>
          <c:y val="0.88208259965913627"/>
          <c:w val="0.21954627199377857"/>
          <c:h val="6.5837828404872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7.522604835198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2716049382713E-2"/>
                  <c:y val="-0.12151900118397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4434048"/>
        <c:axId val="74435968"/>
        <c:axId val="0"/>
      </c:bar3DChart>
      <c:catAx>
        <c:axId val="74434048"/>
        <c:scaling>
          <c:orientation val="minMax"/>
        </c:scaling>
        <c:delete val="0"/>
        <c:axPos val="b"/>
        <c:majorTickMark val="out"/>
        <c:minorTickMark val="none"/>
        <c:tickLblPos val="nextTo"/>
        <c:crossAx val="74435968"/>
        <c:crosses val="autoZero"/>
        <c:auto val="1"/>
        <c:lblAlgn val="ctr"/>
        <c:lblOffset val="100"/>
        <c:noMultiLvlLbl val="0"/>
      </c:catAx>
      <c:valAx>
        <c:axId val="74435968"/>
        <c:scaling>
          <c:orientation val="minMax"/>
          <c:max val="1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443404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70889970350928355"/>
          <c:y val="0.88208259965913627"/>
          <c:w val="0.21954627199377857"/>
          <c:h val="6.5837828404872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7.522604835198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2716049382713E-2"/>
                  <c:y val="-0.12151900118397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495424"/>
        <c:axId val="89514752"/>
        <c:axId val="0"/>
      </c:bar3DChart>
      <c:catAx>
        <c:axId val="89495424"/>
        <c:scaling>
          <c:orientation val="minMax"/>
        </c:scaling>
        <c:delete val="0"/>
        <c:axPos val="b"/>
        <c:majorTickMark val="out"/>
        <c:minorTickMark val="none"/>
        <c:tickLblPos val="nextTo"/>
        <c:crossAx val="89514752"/>
        <c:crosses val="autoZero"/>
        <c:auto val="1"/>
        <c:lblAlgn val="ctr"/>
        <c:lblOffset val="100"/>
        <c:noMultiLvlLbl val="0"/>
      </c:catAx>
      <c:valAx>
        <c:axId val="89514752"/>
        <c:scaling>
          <c:orientation val="minMax"/>
          <c:max val="1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495424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0.70889970350928355"/>
          <c:y val="0.88208259965913627"/>
          <c:w val="0.21954627199377857"/>
          <c:h val="6.5837828404872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7.522604835198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2716049382713E-2"/>
                  <c:y val="-0.12151900118397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521152"/>
        <c:axId val="89733760"/>
        <c:axId val="0"/>
      </c:bar3DChart>
      <c:catAx>
        <c:axId val="89521152"/>
        <c:scaling>
          <c:orientation val="minMax"/>
        </c:scaling>
        <c:delete val="0"/>
        <c:axPos val="b"/>
        <c:majorTickMark val="out"/>
        <c:minorTickMark val="none"/>
        <c:tickLblPos val="nextTo"/>
        <c:crossAx val="89733760"/>
        <c:crosses val="autoZero"/>
        <c:auto val="1"/>
        <c:lblAlgn val="ctr"/>
        <c:lblOffset val="100"/>
        <c:noMultiLvlLbl val="0"/>
      </c:catAx>
      <c:valAx>
        <c:axId val="89733760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521152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0.70889970350928355"/>
          <c:y val="0.88208259965913627"/>
          <c:w val="0.21954627199377857"/>
          <c:h val="6.5837828404872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7.522604835198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2716049382713E-2"/>
                  <c:y val="-0.12151900118397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9521536"/>
        <c:axId val="89827200"/>
        <c:axId val="0"/>
      </c:bar3DChart>
      <c:catAx>
        <c:axId val="89521536"/>
        <c:scaling>
          <c:orientation val="minMax"/>
        </c:scaling>
        <c:delete val="0"/>
        <c:axPos val="b"/>
        <c:majorTickMark val="out"/>
        <c:minorTickMark val="none"/>
        <c:tickLblPos val="nextTo"/>
        <c:crossAx val="89827200"/>
        <c:crosses val="autoZero"/>
        <c:auto val="1"/>
        <c:lblAlgn val="ctr"/>
        <c:lblOffset val="100"/>
        <c:noMultiLvlLbl val="0"/>
      </c:catAx>
      <c:valAx>
        <c:axId val="89827200"/>
        <c:scaling>
          <c:orientation val="minMax"/>
          <c:max val="1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521536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0.70889970350928355"/>
          <c:y val="0.88208259965913627"/>
          <c:w val="0.21954627199377857"/>
          <c:h val="6.5837828404872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5493827160493825E-2"/>
                  <c:y val="-7.522604835198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382716049382713E-2"/>
                  <c:y val="-0.121519001183978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5А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0683264"/>
        <c:axId val="90690688"/>
        <c:axId val="0"/>
      </c:bar3DChart>
      <c:catAx>
        <c:axId val="90683264"/>
        <c:scaling>
          <c:orientation val="minMax"/>
        </c:scaling>
        <c:delete val="0"/>
        <c:axPos val="b"/>
        <c:majorTickMark val="out"/>
        <c:minorTickMark val="none"/>
        <c:tickLblPos val="nextTo"/>
        <c:crossAx val="90690688"/>
        <c:crosses val="autoZero"/>
        <c:auto val="1"/>
        <c:lblAlgn val="ctr"/>
        <c:lblOffset val="100"/>
        <c:noMultiLvlLbl val="0"/>
      </c:catAx>
      <c:valAx>
        <c:axId val="90690688"/>
        <c:scaling>
          <c:orientation val="minMax"/>
          <c:max val="18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683264"/>
        <c:crosses val="autoZero"/>
        <c:crossBetween val="between"/>
        <c:majorUnit val="2"/>
      </c:valAx>
    </c:plotArea>
    <c:legend>
      <c:legendPos val="b"/>
      <c:layout>
        <c:manualLayout>
          <c:xMode val="edge"/>
          <c:yMode val="edge"/>
          <c:x val="0.70889970350928355"/>
          <c:y val="0.88208259965913627"/>
          <c:w val="0.21954627199377857"/>
          <c:h val="6.58378284048728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851648" cy="18288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i="1" dirty="0" smtClean="0">
                <a:solidFill>
                  <a:schemeClr val="accent1"/>
                </a:solidFill>
              </a:rPr>
              <a:t>Адаптация пятиклассников к новым условиям учёбы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Родительское собрание №4</a:t>
            </a:r>
          </a:p>
          <a:p>
            <a:endParaRPr lang="ru-RU" dirty="0"/>
          </a:p>
          <a:p>
            <a:r>
              <a:rPr lang="ru-RU" dirty="0" smtClean="0"/>
              <a:t>Курочкина Н.А.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176712" cy="376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081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728192"/>
          </a:xfrm>
        </p:spPr>
        <p:txBody>
          <a:bodyPr>
            <a:normAutofit/>
          </a:bodyPr>
          <a:lstStyle/>
          <a:p>
            <a:r>
              <a:rPr lang="ru-RU" sz="3600" b="1" dirty="0"/>
              <a:t>В последнее время у</a:t>
            </a:r>
            <a:r>
              <a:rPr lang="ru-RU" sz="3600" b="1" dirty="0" smtClean="0"/>
              <a:t> </a:t>
            </a:r>
            <a:r>
              <a:rPr lang="ru-RU" sz="3600" b="1" dirty="0"/>
              <a:t>меня появились </a:t>
            </a:r>
            <a:r>
              <a:rPr lang="ru-RU" sz="3600" b="1" dirty="0" smtClean="0"/>
              <a:t>головокружения, слабость – </a:t>
            </a:r>
            <a:br>
              <a:rPr lang="ru-RU" sz="3600" b="1" dirty="0" smtClean="0"/>
            </a:br>
            <a:r>
              <a:rPr lang="ru-RU" sz="3600" b="1" dirty="0" smtClean="0"/>
              <a:t>тревожность 40%.</a:t>
            </a:r>
            <a:endParaRPr lang="ru-RU" sz="3600" b="1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813980"/>
              </p:ext>
            </p:extLst>
          </p:nvPr>
        </p:nvGraphicFramePr>
        <p:xfrm>
          <a:off x="468313" y="2205038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9075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В последнее время у</a:t>
            </a:r>
            <a:r>
              <a:rPr lang="ru-RU" sz="3600" b="1" dirty="0" smtClean="0"/>
              <a:t>чителя </a:t>
            </a:r>
            <a:r>
              <a:rPr lang="ru-RU" sz="3600" b="1" dirty="0"/>
              <a:t>недовольны мной (больше замечаний</a:t>
            </a:r>
            <a:r>
              <a:rPr lang="ru-RU" sz="3600" b="1" dirty="0" smtClean="0"/>
              <a:t>) – </a:t>
            </a:r>
            <a:br>
              <a:rPr lang="ru-RU" sz="3600" b="1" dirty="0" smtClean="0"/>
            </a:br>
            <a:r>
              <a:rPr lang="ru-RU" sz="3600" b="1" dirty="0" smtClean="0"/>
              <a:t>тревожность 16%. </a:t>
            </a:r>
            <a:endParaRPr lang="ru-RU" sz="3600" b="1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92227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839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 последнее </a:t>
            </a:r>
            <a:r>
              <a:rPr lang="ru-RU" sz="3600" b="1" dirty="0" smtClean="0"/>
              <a:t>время</a:t>
            </a:r>
            <a:r>
              <a:rPr lang="ru-RU" sz="3600" b="1" dirty="0"/>
              <a:t> </a:t>
            </a:r>
            <a:r>
              <a:rPr lang="ru-RU" sz="3600" b="1" dirty="0" smtClean="0"/>
              <a:t>мне </a:t>
            </a:r>
            <a:r>
              <a:rPr lang="ru-RU" sz="3600" b="1" dirty="0"/>
              <a:t>не хватает уверенности в себе </a:t>
            </a:r>
            <a:r>
              <a:rPr lang="ru-RU" sz="3600" b="1" dirty="0" smtClean="0"/>
              <a:t>– тревожность 44%.</a:t>
            </a:r>
            <a:endParaRPr lang="ru-RU" sz="3600" b="1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518848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6054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 последнее </a:t>
            </a:r>
            <a:r>
              <a:rPr lang="ru-RU" sz="3600" b="1" dirty="0" smtClean="0"/>
              <a:t>время </a:t>
            </a:r>
            <a:r>
              <a:rPr lang="ru-RU" sz="3600" b="1" dirty="0"/>
              <a:t>я</a:t>
            </a:r>
            <a:r>
              <a:rPr lang="ru-RU" sz="3600" b="1" dirty="0" smtClean="0"/>
              <a:t> </a:t>
            </a:r>
            <a:r>
              <a:rPr lang="ru-RU" sz="3600" b="1" dirty="0"/>
              <a:t>избегаю трудностей </a:t>
            </a:r>
            <a:r>
              <a:rPr lang="ru-RU" sz="3600" b="1" dirty="0" smtClean="0"/>
              <a:t>– тревожность 48%.</a:t>
            </a:r>
            <a:endParaRPr lang="ru-RU" sz="3600" b="1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0819933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902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 последнее </a:t>
            </a:r>
            <a:r>
              <a:rPr lang="ru-RU" sz="3600" b="1" dirty="0" smtClean="0"/>
              <a:t>время</a:t>
            </a:r>
            <a:r>
              <a:rPr lang="ru-RU" sz="3600" b="1" dirty="0"/>
              <a:t> </a:t>
            </a:r>
            <a:r>
              <a:rPr lang="ru-RU" sz="3600" b="1" dirty="0"/>
              <a:t>д</a:t>
            </a:r>
            <a:r>
              <a:rPr lang="ru-RU" sz="3600" b="1" dirty="0" smtClean="0"/>
              <a:t>омашние </a:t>
            </a:r>
            <a:r>
              <a:rPr lang="ru-RU" sz="3600" b="1" dirty="0"/>
              <a:t>задания стали интереснее </a:t>
            </a:r>
            <a:r>
              <a:rPr lang="ru-RU" sz="3600" b="1" dirty="0" smtClean="0"/>
              <a:t>– тревожность 40%.</a:t>
            </a:r>
            <a:endParaRPr lang="ru-RU" sz="3600" b="1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6503247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5687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 последнее </a:t>
            </a:r>
            <a:r>
              <a:rPr lang="ru-RU" sz="3600" b="1" dirty="0" smtClean="0"/>
              <a:t>время я </a:t>
            </a:r>
            <a:r>
              <a:rPr lang="ru-RU" sz="3600" b="1" dirty="0"/>
              <a:t>долго переживаю </a:t>
            </a:r>
            <a:r>
              <a:rPr lang="ru-RU" sz="3600" b="1" dirty="0" smtClean="0"/>
              <a:t>неприятности – тревожность 40%. </a:t>
            </a:r>
            <a:endParaRPr lang="ru-RU" sz="3600" b="1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294070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073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/>
              <a:t>В последнее </a:t>
            </a:r>
            <a:r>
              <a:rPr lang="ru-RU" sz="3600" b="1" dirty="0" smtClean="0"/>
              <a:t>время я </a:t>
            </a:r>
            <a:r>
              <a:rPr lang="ru-RU" sz="3600" b="1" dirty="0"/>
              <a:t>не </a:t>
            </a:r>
            <a:r>
              <a:rPr lang="ru-RU" sz="3600" b="1" dirty="0" smtClean="0"/>
              <a:t>высыпаюсь – тревожность 72%. </a:t>
            </a:r>
            <a:endParaRPr lang="ru-RU" sz="3600" b="1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2146341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259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Общая картина тревожности 5А класса.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313190"/>
              </p:ext>
            </p:extLst>
          </p:nvPr>
        </p:nvGraphicFramePr>
        <p:xfrm>
          <a:off x="395536" y="1628800"/>
          <a:ext cx="8536220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Диаграмма" r:id="rId3" imgW="5133857" imgH="2724253" progId="MSGraph.Chart.8">
                  <p:embed/>
                </p:oleObj>
              </mc:Choice>
              <mc:Fallback>
                <p:oleObj name="Диаграмма" r:id="rId3" imgW="5133857" imgH="2724253" progId="MSGraph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628800"/>
                        <a:ext cx="8536220" cy="482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03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етодика ДЕРЕВО.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935480"/>
            <a:ext cx="4752528" cy="43891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В диагностировании участвовали 25 учеников 5А класса.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/>
              <a:t>Ученикам </a:t>
            </a:r>
            <a:r>
              <a:rPr lang="ru-RU" dirty="0" smtClean="0"/>
              <a:t>были предложены </a:t>
            </a:r>
            <a:r>
              <a:rPr lang="ru-RU" dirty="0"/>
              <a:t>листы с готовым изображением сюжета: дерево и располагающиеся на нем и под ним человечки. </a:t>
            </a: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Нужно красным карандашом раскрасить человечка – </a:t>
            </a:r>
            <a:r>
              <a:rPr lang="ru-RU" b="1" dirty="0" smtClean="0"/>
              <a:t>«я сейчас»</a:t>
            </a:r>
            <a:r>
              <a:rPr lang="ru-RU" dirty="0" smtClean="0"/>
              <a:t>, а синим – </a:t>
            </a:r>
            <a:r>
              <a:rPr lang="ru-RU" b="1" dirty="0" smtClean="0"/>
              <a:t>«я буду».</a:t>
            </a:r>
            <a:endParaRPr lang="ru-RU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58787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1705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85156"/>
            <a:ext cx="4680520" cy="527186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Интерпретация результатов проводится, исходя из того, какие </a:t>
            </a:r>
            <a:r>
              <a:rPr lang="ru-RU" sz="2800" b="1" dirty="0"/>
              <a:t>позиции выбирает </a:t>
            </a:r>
            <a:r>
              <a:rPr lang="ru-RU" sz="2800" dirty="0"/>
              <a:t>данный ученик, с положением какого человечка отождествляет свое </a:t>
            </a:r>
            <a:r>
              <a:rPr lang="ru-RU" sz="2800" b="1" dirty="0"/>
              <a:t>реальное и идеальное </a:t>
            </a:r>
            <a:r>
              <a:rPr lang="ru-RU" sz="2800" dirty="0" smtClean="0"/>
              <a:t>положение</a:t>
            </a:r>
            <a:r>
              <a:rPr lang="ru-RU" sz="2800" dirty="0"/>
              <a:t>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44824"/>
            <a:ext cx="358787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557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+mn-lt"/>
                <a:cs typeface="Times New Roman" pitchFamily="18" charset="0"/>
              </a:rPr>
              <a:t>Основные проблемы, возникающие </a:t>
            </a:r>
            <a:r>
              <a:rPr lang="ru-RU" sz="3200" b="1" dirty="0" smtClean="0">
                <a:latin typeface="+mn-lt"/>
                <a:cs typeface="Times New Roman" pitchFamily="18" charset="0"/>
              </a:rPr>
              <a:t/>
            </a:r>
            <a:br>
              <a:rPr lang="ru-RU" sz="3200" b="1" dirty="0" smtClean="0"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latin typeface="+mn-lt"/>
                <a:cs typeface="Times New Roman" pitchFamily="18" charset="0"/>
              </a:rPr>
              <a:t>в </a:t>
            </a:r>
            <a:r>
              <a:rPr lang="ru-RU" sz="3200" b="1" dirty="0">
                <a:latin typeface="+mn-lt"/>
                <a:cs typeface="Times New Roman" pitchFamily="18" charset="0"/>
              </a:rPr>
              <a:t>период адаптации к условиям обучения </a:t>
            </a:r>
            <a:r>
              <a:rPr lang="ru-RU" sz="3200" b="1" dirty="0" smtClean="0">
                <a:latin typeface="+mn-lt"/>
                <a:cs typeface="Times New Roman" pitchFamily="18" charset="0"/>
              </a:rPr>
              <a:t/>
            </a:r>
            <a:br>
              <a:rPr lang="ru-RU" sz="3200" b="1" dirty="0" smtClean="0"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latin typeface="+mn-lt"/>
                <a:cs typeface="Times New Roman" pitchFamily="18" charset="0"/>
              </a:rPr>
              <a:t>в </a:t>
            </a:r>
            <a:r>
              <a:rPr lang="ru-RU" sz="3200" b="1" dirty="0">
                <a:latin typeface="+mn-lt"/>
                <a:cs typeface="Times New Roman" pitchFamily="18" charset="0"/>
              </a:rPr>
              <a:t>средней школе</a:t>
            </a:r>
            <a:r>
              <a:rPr lang="ru-RU" sz="3200" b="1" dirty="0" smtClean="0">
                <a:latin typeface="+mn-lt"/>
                <a:cs typeface="Times New Roman" pitchFamily="18" charset="0"/>
              </a:rPr>
              <a:t>:</a:t>
            </a:r>
            <a:endParaRPr lang="ru-RU" sz="3200" dirty="0"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712968" cy="468354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Очень </a:t>
            </a:r>
            <a:r>
              <a:rPr lang="ru-RU" dirty="0"/>
              <a:t>много разных </a:t>
            </a:r>
            <a:r>
              <a:rPr lang="ru-RU" dirty="0" smtClean="0"/>
              <a:t>учителей.</a:t>
            </a:r>
          </a:p>
          <a:p>
            <a:r>
              <a:rPr lang="ru-RU" dirty="0" smtClean="0"/>
              <a:t>Непривычное </a:t>
            </a:r>
            <a:r>
              <a:rPr lang="ru-RU" dirty="0"/>
              <a:t>расписание (новый режим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Много </a:t>
            </a:r>
            <a:r>
              <a:rPr lang="ru-RU" dirty="0"/>
              <a:t>новых кабинетов, которые неизвестно как </a:t>
            </a:r>
            <a:r>
              <a:rPr lang="ru-RU" dirty="0" smtClean="0"/>
              <a:t>расположены.</a:t>
            </a:r>
          </a:p>
          <a:p>
            <a:r>
              <a:rPr lang="ru-RU" dirty="0" smtClean="0"/>
              <a:t>Новые </a:t>
            </a:r>
            <a:r>
              <a:rPr lang="ru-RU" dirty="0"/>
              <a:t>дети в </a:t>
            </a:r>
            <a:r>
              <a:rPr lang="ru-RU" dirty="0" smtClean="0"/>
              <a:t>классе.</a:t>
            </a:r>
          </a:p>
          <a:p>
            <a:r>
              <a:rPr lang="ru-RU" dirty="0" smtClean="0"/>
              <a:t>Новый </a:t>
            </a:r>
            <a:r>
              <a:rPr lang="ru-RU" dirty="0"/>
              <a:t>классный руководитель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</a:t>
            </a:r>
            <a:r>
              <a:rPr lang="ru-RU" dirty="0"/>
              <a:t>средней школе они снова – самые маленькие, а в начальной школе были уже </a:t>
            </a:r>
            <a:r>
              <a:rPr lang="ru-RU" dirty="0" smtClean="0"/>
              <a:t>большими.</a:t>
            </a:r>
          </a:p>
          <a:p>
            <a:r>
              <a:rPr lang="ru-RU" dirty="0" smtClean="0"/>
              <a:t>Проблемы </a:t>
            </a:r>
            <a:r>
              <a:rPr lang="ru-RU" dirty="0"/>
              <a:t>со старшеклассниками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Возросший </a:t>
            </a:r>
            <a:r>
              <a:rPr lang="ru-RU" dirty="0"/>
              <a:t>темп </a:t>
            </a:r>
            <a:r>
              <a:rPr lang="ru-RU" dirty="0" smtClean="0"/>
              <a:t>работы.</a:t>
            </a:r>
          </a:p>
          <a:p>
            <a:r>
              <a:rPr lang="ru-RU" dirty="0" smtClean="0"/>
              <a:t>Другие </a:t>
            </a:r>
            <a:r>
              <a:rPr lang="ru-RU" dirty="0"/>
              <a:t>нормы оценок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Новые</a:t>
            </a:r>
            <a:r>
              <a:rPr lang="ru-RU" dirty="0"/>
              <a:t>, непривычные требования к оформлению работ</a:t>
            </a:r>
            <a:r>
              <a:rPr lang="ru-RU" dirty="0" smtClean="0"/>
              <a:t>.</a:t>
            </a:r>
          </a:p>
          <a:p>
            <a:r>
              <a:rPr lang="ru-RU" dirty="0"/>
              <a:t> Необходимость самостоятельно находить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дополнительную </a:t>
            </a:r>
            <a:r>
              <a:rPr lang="ru-RU" dirty="0"/>
              <a:t>литературу и работать с ней.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i.smotra.ru/data/img/users_imgs/37779/sm_users_img-2581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77138"/>
            <a:ext cx="2680816" cy="26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30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r>
              <a:rPr lang="ru-RU" b="1" dirty="0" smtClean="0"/>
              <a:t>«я сейчас»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354864"/>
              </p:ext>
            </p:extLst>
          </p:nvPr>
        </p:nvGraphicFramePr>
        <p:xfrm>
          <a:off x="457200" y="1935163"/>
          <a:ext cx="8291263" cy="430214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63349"/>
                <a:gridCol w="6093994"/>
                <a:gridCol w="1533920"/>
              </a:tblGrid>
              <a:tr h="562624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Значение позиции.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«я сейчас»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624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установка на преодоление препятствий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4514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устойчивость положения (желание добиваться успехов, не преодолевая трудности)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624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мотивация на развлечения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624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установка на общительность, дружескую поддержку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2624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комфортное состояние, нормальная адаптация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4514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часто выбирают как перспективу учащиеся с завышенной самооценкой и установкой на лидерство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526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b="1" dirty="0" smtClean="0"/>
              <a:t>«я буду»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1108"/>
              </p:ext>
            </p:extLst>
          </p:nvPr>
        </p:nvGraphicFramePr>
        <p:xfrm>
          <a:off x="457200" y="1935163"/>
          <a:ext cx="8291264" cy="430214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90802"/>
                <a:gridCol w="6311637"/>
                <a:gridCol w="1388825"/>
              </a:tblGrid>
              <a:tr h="489948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Значение позиции.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«я буду»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948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установка на преодоление препятствий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6204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устойчивость положения (желание добиваться успехов, не преодолевая трудности)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948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мотивация на развлечения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948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установка на общительность, дружескую поддержку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9948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комфортное состояние, нормальная адаптация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6204"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часто выбирают как перспективу учащиеся с завышенной самооценкой и установкой на лидерство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333333"/>
                          </a:solidFill>
                          <a:effectLst/>
                          <a:latin typeface="Tahoma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762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Школьная анкета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«Ваше мнение о работе школы»</a:t>
            </a:r>
          </a:p>
          <a:p>
            <a:pPr marL="0" indent="0">
              <a:buNone/>
            </a:pPr>
            <a:r>
              <a:rPr lang="ru-RU" dirty="0" smtClean="0"/>
              <a:t>25 учеников 5А класса – удовлетворены.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64266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/>
              <a:t>Признаки успешной адаптации: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удовлетворенность ребенка процессом обучения;</a:t>
            </a:r>
          </a:p>
          <a:p>
            <a:r>
              <a:rPr lang="ru-RU" sz="2800"/>
              <a:t>ребенок легко справляется с программой;</a:t>
            </a:r>
          </a:p>
          <a:p>
            <a:r>
              <a:rPr lang="ru-RU" sz="2800"/>
              <a:t>степень самостоятельности ребенка при выполнении им учебных заданий, готовность прибегнуть к помощи взрослого лишь ПОСЛЕ попыток выполнить задание самому;</a:t>
            </a:r>
          </a:p>
          <a:p>
            <a:r>
              <a:rPr lang="ru-RU" sz="2800"/>
              <a:t>удовлетворенность межличностными отношениями – с одноклассниками и учителем.</a:t>
            </a:r>
          </a:p>
        </p:txBody>
      </p:sp>
    </p:spTree>
    <p:extLst>
      <p:ext uri="{BB962C8B-B14F-4D97-AF65-F5344CB8AC3E}">
        <p14:creationId xmlns:p14="http://schemas.microsoft.com/office/powerpoint/2010/main" val="292167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372269"/>
            <a:ext cx="8229600" cy="1143000"/>
          </a:xfrm>
        </p:spPr>
        <p:txBody>
          <a:bodyPr/>
          <a:lstStyle/>
          <a:p>
            <a:r>
              <a:rPr lang="ru-RU" b="0" dirty="0"/>
              <a:t>Признаки </a:t>
            </a:r>
            <a:r>
              <a:rPr lang="ru-RU" b="0" dirty="0" err="1"/>
              <a:t>дезадаптации</a:t>
            </a:r>
            <a:r>
              <a:rPr lang="ru-RU" b="0" dirty="0"/>
              <a:t>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400"/>
              <a:t>Усталый, утомлённый внешний вид ребёнка.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Нежелание ребёнка делиться своими впечатлениями о проведённом дне.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Стремление отвлечь взрослого от школьных событий, переключить внимание на другие темы.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Нежелание выполнять домашние задания.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Негативные характеристики в адрес школы, учителей, одноклассников.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Жалобы на те или иные события, связанные со школой.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Беспокойный сон.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Трудности утреннего пробуждения, вялость.</a:t>
            </a:r>
          </a:p>
          <a:p>
            <a:pPr marL="609600" indent="-609600">
              <a:lnSpc>
                <a:spcPct val="80000"/>
              </a:lnSpc>
            </a:pPr>
            <a:r>
              <a:rPr lang="ru-RU" sz="2400"/>
              <a:t>Постоянные жалобы на плохое самочувствие.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1509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9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46409" y="404664"/>
            <a:ext cx="8229600" cy="1143000"/>
          </a:xfrm>
        </p:spPr>
        <p:txBody>
          <a:bodyPr/>
          <a:lstStyle/>
          <a:p>
            <a:r>
              <a:rPr lang="ru-RU" b="0" dirty="0"/>
              <a:t>Возможные реакции: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b="1"/>
              <a:t>Интеллектуальная</a:t>
            </a:r>
            <a:r>
              <a:rPr lang="ru-RU" sz="2800"/>
              <a:t> - нарушение интеллектуальной деятельности. Отставание в развитии от сверстников.</a:t>
            </a:r>
          </a:p>
          <a:p>
            <a:pPr>
              <a:lnSpc>
                <a:spcPct val="80000"/>
              </a:lnSpc>
            </a:pPr>
            <a:r>
              <a:rPr lang="ru-RU" sz="2800" b="1"/>
              <a:t>Поведенческая</a:t>
            </a:r>
            <a:r>
              <a:rPr lang="ru-RU" sz="2800"/>
              <a:t> - несоответствие поведения ребёнка правовым и моральным нормам (агрессивность, асоциальное поведение).</a:t>
            </a:r>
          </a:p>
          <a:p>
            <a:pPr>
              <a:lnSpc>
                <a:spcPct val="80000"/>
              </a:lnSpc>
            </a:pPr>
            <a:r>
              <a:rPr lang="ru-RU" sz="2800" b="1"/>
              <a:t>Коммуникативная </a:t>
            </a:r>
            <a:r>
              <a:rPr lang="ru-RU" sz="2800"/>
              <a:t>- затруднения в общении со сверстниками и взрослыми.</a:t>
            </a:r>
          </a:p>
          <a:p>
            <a:pPr>
              <a:lnSpc>
                <a:spcPct val="80000"/>
              </a:lnSpc>
            </a:pPr>
            <a:r>
              <a:rPr lang="ru-RU" sz="2800" b="1"/>
              <a:t>Соматическая</a:t>
            </a:r>
            <a:r>
              <a:rPr lang="ru-RU" sz="2800"/>
              <a:t> - отклонения в здоровье ребёнка.</a:t>
            </a:r>
          </a:p>
          <a:p>
            <a:pPr>
              <a:lnSpc>
                <a:spcPct val="80000"/>
              </a:lnSpc>
            </a:pPr>
            <a:r>
              <a:rPr lang="ru-RU" sz="2800" b="1"/>
              <a:t>Эмоциональная</a:t>
            </a:r>
            <a:r>
              <a:rPr lang="ru-RU" sz="2800"/>
              <a:t> - эмоциональные трудности, тревоги по поводу переживания проблем в школе.</a:t>
            </a:r>
          </a:p>
        </p:txBody>
      </p:sp>
    </p:spTree>
    <p:extLst>
      <p:ext uri="{BB962C8B-B14F-4D97-AF65-F5344CB8AC3E}">
        <p14:creationId xmlns:p14="http://schemas.microsoft.com/office/powerpoint/2010/main" val="8283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04985" y="292100"/>
            <a:ext cx="8229600" cy="1143000"/>
          </a:xfrm>
        </p:spPr>
        <p:txBody>
          <a:bodyPr/>
          <a:lstStyle/>
          <a:p>
            <a:pPr algn="r"/>
            <a:r>
              <a:rPr lang="ru-RU" b="0" dirty="0"/>
              <a:t>Чем можно помочь?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00200"/>
            <a:ext cx="8291512" cy="4924425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sz="2000"/>
              <a:t>Первое условие школьного успеха пятиклассника —</a:t>
            </a:r>
            <a:r>
              <a:rPr lang="ru-RU" sz="2000" b="1"/>
              <a:t> </a:t>
            </a:r>
            <a:r>
              <a:rPr lang="ru-RU" sz="20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безусловное принятие ребенка, несмотря на те неудачи, с которыми он уже столкнулся или может столкнуться.</a:t>
            </a:r>
            <a:r>
              <a:rPr lang="ru-RU" sz="200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000"/>
              <a:t>Если вас что-то беспокоит в поведении ребенка, постарайтесь, как можно скорее, встретиться и обсудить это с классным руководителем или психологом.</a:t>
            </a:r>
          </a:p>
          <a:p>
            <a:pPr>
              <a:lnSpc>
                <a:spcPct val="80000"/>
              </a:lnSpc>
            </a:pPr>
            <a:r>
              <a:rPr lang="ru-RU" sz="2000"/>
              <a:t>Если в семье произошли какие то события, повлиявшие на психологическое состояние ребенка (развод, отъезд в долгую командировку кого-то из родителей, рождение еще одного ребенка и тд.) сообщите об этом классному руководителю.</a:t>
            </a:r>
          </a:p>
          <a:p>
            <a:pPr>
              <a:lnSpc>
                <a:spcPct val="80000"/>
              </a:lnSpc>
            </a:pPr>
            <a:r>
              <a:rPr lang="ru-RU" sz="2000"/>
              <a:t>Проявляйте интерес к школьным делам, обсуждайте сложные ситуации, вместе ищите выход из конфликтов. Необходимо неформальное общение со своим ребенком после прошедшего школьного дня. </a:t>
            </a:r>
          </a:p>
          <a:p>
            <a:pPr>
              <a:lnSpc>
                <a:spcPct val="80000"/>
              </a:lnSpc>
            </a:pPr>
            <a:r>
              <a:rPr lang="ru-RU" sz="2000"/>
              <a:t>Помогите ребенку выучить имена новых учителей.</a:t>
            </a:r>
          </a:p>
          <a:p>
            <a:pPr>
              <a:lnSpc>
                <a:spcPct val="80000"/>
              </a:lnSpc>
            </a:pPr>
            <a:r>
              <a:rPr lang="ru-RU" sz="2000"/>
              <a:t>Постепенно  ослабляйте контроль за учебной деятельностью ребенка, если в период начальной школы он привык к вашему контролю.</a:t>
            </a:r>
          </a:p>
          <a:p>
            <a:pPr>
              <a:lnSpc>
                <a:spcPct val="80000"/>
              </a:lnSpc>
            </a:pPr>
            <a:r>
              <a:rPr lang="ru-RU" sz="2000"/>
              <a:t>Приучайте его к самостоятельности постепенно.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5888"/>
            <a:ext cx="17240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0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0"/>
              <a:t>Чем можно помочь?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/>
              <a:t>Создавайте условия для развития</a:t>
            </a:r>
            <a:r>
              <a:rPr lang="ru-RU" sz="1800"/>
              <a:t> самостоятельности в поведении ребенка. У пятиклассника непременно должны быть домашние обязанности, за выполнение которых он несет ответственность. </a:t>
            </a:r>
          </a:p>
          <a:p>
            <a:pPr>
              <a:lnSpc>
                <a:spcPct val="80000"/>
              </a:lnSpc>
            </a:pPr>
            <a:endParaRPr lang="ru-RU" sz="1800" b="1"/>
          </a:p>
          <a:p>
            <a:pPr>
              <a:lnSpc>
                <a:spcPct val="80000"/>
              </a:lnSpc>
            </a:pPr>
            <a:r>
              <a:rPr lang="ru-RU" sz="1800" b="1"/>
              <a:t>Несмотря на кажущуюся взрослость,</a:t>
            </a:r>
            <a:r>
              <a:rPr lang="ru-RU" sz="1800"/>
              <a:t> пятиклассник нуждается в ненавязчивом контроле со стороны родителей, поскольку не всегда может сам сориентироваться в новых требованиях школьной жизни. </a:t>
            </a:r>
          </a:p>
          <a:p>
            <a:pPr>
              <a:lnSpc>
                <a:spcPct val="80000"/>
              </a:lnSpc>
            </a:pPr>
            <a:endParaRPr lang="ru-RU" sz="1800" b="1"/>
          </a:p>
          <a:p>
            <a:pPr>
              <a:lnSpc>
                <a:spcPct val="80000"/>
              </a:lnSpc>
            </a:pPr>
            <a:r>
              <a:rPr lang="ru-RU" sz="1800" b="1"/>
              <a:t>Для пятиклассника учитель</a:t>
            </a:r>
            <a:r>
              <a:rPr lang="ru-RU" sz="1800"/>
              <a:t> – уже не такой непререкаемый авторитет, как раньше, в адрес учителей могут звучать критические замечания. Важно обсудить с ребенком причины его недовольства, поддерживая при этом авторитет учителя. </a:t>
            </a:r>
          </a:p>
          <a:p>
            <a:pPr>
              <a:lnSpc>
                <a:spcPct val="80000"/>
              </a:lnSpc>
            </a:pPr>
            <a:endParaRPr lang="ru-RU" sz="1800" b="1"/>
          </a:p>
          <a:p>
            <a:pPr>
              <a:lnSpc>
                <a:spcPct val="80000"/>
              </a:lnSpc>
            </a:pPr>
            <a:r>
              <a:rPr lang="ru-RU" sz="1800" b="1"/>
              <a:t>Пятикласснику уже не так интересна учеба</a:t>
            </a:r>
            <a:r>
              <a:rPr lang="ru-RU" sz="1800"/>
              <a:t> сама по себе, многим в школе интересно бывать потому, что там много друзей. Важно, чтобы у ребенка была возможность обсудить свои школьные дела, учебу и отношения с друзьями в семье, с родителями. 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15888"/>
            <a:ext cx="17240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7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/>
          <a:lstStyle/>
          <a:p>
            <a:r>
              <a:rPr lang="ru-RU" sz="4000" b="0" dirty="0"/>
              <a:t>Способы преодоления тревожности: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362950" cy="50688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/>
              <a:t> 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Сравнивайте ребенка только с ним самим! 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Доверяйте ребенку.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Чаще хвалите его, но так, чтобы он знал, за что.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Демонстрируйте образцы уверенного поведения, будьте во всем примером ребенку.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Предъявляйте к ребенку адекватные требования. 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Будьте последовательны в воспитании ребенка. Не запрещайте без всяких причин того, что разрешали раньше.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Старайтесь делать ребенку меньше замечаний.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Используйте наказание лишь в крайних случаях.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Не унижайте ребенка, наказывая его.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Общаясь с ребенком, поддерживайте авторитет других значимых взрослых людей. Например, нельзя говорить ребенку: «Много ваша учительница понимает, лучше меня слушай!».</a:t>
            </a:r>
          </a:p>
          <a:p>
            <a:pPr>
              <a:lnSpc>
                <a:spcPct val="80000"/>
              </a:lnSpc>
            </a:pPr>
            <a:r>
              <a:rPr lang="ru-RU" sz="2000" b="1" dirty="0"/>
              <a:t>Помогите ему найти дело по душе.</a:t>
            </a:r>
          </a:p>
        </p:txBody>
      </p:sp>
    </p:spTree>
    <p:extLst>
      <p:ext uri="{BB962C8B-B14F-4D97-AF65-F5344CB8AC3E}">
        <p14:creationId xmlns:p14="http://schemas.microsoft.com/office/powerpoint/2010/main" val="371870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969568"/>
            <a:ext cx="5688632" cy="3004538"/>
          </a:xfrm>
        </p:spPr>
        <p:txBody>
          <a:bodyPr>
            <a:normAutofit/>
          </a:bodyPr>
          <a:lstStyle/>
          <a:p>
            <a:r>
              <a:rPr lang="ru-RU" sz="2800" u="sng" dirty="0" smtClean="0">
                <a:cs typeface="Times New Roman" pitchFamily="18" charset="0"/>
              </a:rPr>
              <a:t>налаживать </a:t>
            </a:r>
            <a:r>
              <a:rPr lang="ru-RU" sz="2800" u="sng" dirty="0">
                <a:cs typeface="Times New Roman" pitchFamily="18" charset="0"/>
              </a:rPr>
              <a:t>отношения и общаться</a:t>
            </a:r>
            <a:r>
              <a:rPr lang="ru-RU" sz="2800" dirty="0">
                <a:cs typeface="Times New Roman" pitchFamily="18" charset="0"/>
              </a:rPr>
              <a:t> с одноклассниками и педагогами, </a:t>
            </a:r>
            <a:endParaRPr lang="ru-RU" sz="2800" dirty="0" smtClean="0">
              <a:cs typeface="Times New Roman" pitchFamily="18" charset="0"/>
            </a:endParaRPr>
          </a:p>
          <a:p>
            <a:r>
              <a:rPr lang="ru-RU" sz="2800" u="sng" dirty="0" smtClean="0">
                <a:cs typeface="Times New Roman" pitchFamily="18" charset="0"/>
              </a:rPr>
              <a:t>соблюдать </a:t>
            </a:r>
            <a:r>
              <a:rPr lang="ru-RU" sz="2800" u="sng" dirty="0">
                <a:cs typeface="Times New Roman" pitchFamily="18" charset="0"/>
              </a:rPr>
              <a:t>школьные правила</a:t>
            </a:r>
            <a:r>
              <a:rPr lang="ru-RU" sz="2800" dirty="0">
                <a:cs typeface="Times New Roman" pitchFamily="18" charset="0"/>
              </a:rPr>
              <a:t>, </a:t>
            </a:r>
            <a:endParaRPr lang="ru-RU" sz="2800" dirty="0" smtClean="0">
              <a:cs typeface="Times New Roman" pitchFamily="18" charset="0"/>
            </a:endParaRPr>
          </a:p>
          <a:p>
            <a:r>
              <a:rPr lang="ru-RU" sz="2800" u="sng" dirty="0" smtClean="0">
                <a:cs typeface="Times New Roman" pitchFamily="18" charset="0"/>
              </a:rPr>
              <a:t>ориентироваться </a:t>
            </a:r>
            <a:r>
              <a:rPr lang="ru-RU" sz="2800" u="sng" dirty="0">
                <a:cs typeface="Times New Roman" pitchFamily="18" charset="0"/>
              </a:rPr>
              <a:t>в новых ситуациях</a:t>
            </a:r>
            <a:r>
              <a:rPr lang="ru-RU" sz="2800" dirty="0">
                <a:cs typeface="Times New Roman" pitchFamily="18" charset="0"/>
              </a:rPr>
              <a:t>. </a:t>
            </a:r>
            <a:endParaRPr lang="ru-RU" dirty="0"/>
          </a:p>
        </p:txBody>
      </p:sp>
      <p:pic>
        <p:nvPicPr>
          <p:cNvPr id="2050" name="Picture 2" descr="http://www.sarcons.ru/new/tl_files/teatral/Konkursy%202012/Konkurs%20chtecov%20shkolnikov/Konkurs%20chtecov-shkoln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780928"/>
            <a:ext cx="3601559" cy="37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124744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cs typeface="Times New Roman" pitchFamily="18" charset="0"/>
              </a:rPr>
              <a:t>Успешность адаптации младшего подростка зависит не только от </a:t>
            </a:r>
            <a:r>
              <a:rPr lang="ru-RU" sz="2800" u="sng" dirty="0">
                <a:cs typeface="Times New Roman" pitchFamily="18" charset="0"/>
              </a:rPr>
              <a:t>интеллектуальной готовности</a:t>
            </a:r>
            <a:r>
              <a:rPr lang="ru-RU" sz="2800" dirty="0">
                <a:cs typeface="Times New Roman" pitchFamily="18" charset="0"/>
              </a:rPr>
              <a:t>, но и от того, насколько хорошо он умеет:</a:t>
            </a:r>
          </a:p>
        </p:txBody>
      </p:sp>
    </p:spTree>
    <p:extLst>
      <p:ext uri="{BB962C8B-B14F-4D97-AF65-F5344CB8AC3E}">
        <p14:creationId xmlns:p14="http://schemas.microsoft.com/office/powerpoint/2010/main" val="109350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+mn-lt"/>
                <a:cs typeface="Times New Roman" pitchFamily="18" charset="0"/>
              </a:rPr>
              <a:t>По данным психологов ситуация адаптации вызывает у многих пятиклассников </a:t>
            </a:r>
            <a:r>
              <a:rPr lang="ru-RU" sz="3200" u="sng" dirty="0">
                <a:latin typeface="+mn-lt"/>
                <a:cs typeface="Times New Roman" pitchFamily="18" charset="0"/>
              </a:rPr>
              <a:t>повышенную тревожность</a:t>
            </a:r>
            <a:r>
              <a:rPr lang="ru-RU" sz="3200" dirty="0">
                <a:latin typeface="+mn-lt"/>
                <a:cs typeface="Times New Roman" pitchFamily="18" charset="0"/>
              </a:rPr>
              <a:t>, как </a:t>
            </a:r>
            <a:r>
              <a:rPr lang="ru-RU" sz="3200" u="sng" dirty="0">
                <a:latin typeface="+mn-lt"/>
                <a:cs typeface="Times New Roman" pitchFamily="18" charset="0"/>
              </a:rPr>
              <a:t>школьную</a:t>
            </a:r>
            <a:r>
              <a:rPr lang="ru-RU" sz="3200" dirty="0">
                <a:latin typeface="+mn-lt"/>
                <a:cs typeface="Times New Roman" pitchFamily="18" charset="0"/>
              </a:rPr>
              <a:t>, так и </a:t>
            </a:r>
            <a:r>
              <a:rPr lang="ru-RU" sz="3200" u="sng" dirty="0">
                <a:latin typeface="+mn-lt"/>
                <a:cs typeface="Times New Roman" pitchFamily="18" charset="0"/>
              </a:rPr>
              <a:t>личностную</a:t>
            </a:r>
            <a:r>
              <a:rPr lang="ru-RU" sz="3200" dirty="0">
                <a:latin typeface="+mn-lt"/>
                <a:cs typeface="Times New Roman" pitchFamily="18" charset="0"/>
              </a:rPr>
              <a:t>, а зачастую и </a:t>
            </a:r>
            <a:r>
              <a:rPr lang="ru-RU" sz="3200" u="sng" dirty="0">
                <a:latin typeface="+mn-lt"/>
                <a:cs typeface="Times New Roman" pitchFamily="18" charset="0"/>
              </a:rPr>
              <a:t>появление </a:t>
            </a:r>
            <a:r>
              <a:rPr lang="ru-RU" sz="3200" u="sng" dirty="0" smtClean="0">
                <a:latin typeface="+mn-lt"/>
                <a:cs typeface="Times New Roman" pitchFamily="18" charset="0"/>
              </a:rPr>
              <a:t>страхов</a:t>
            </a:r>
            <a:r>
              <a:rPr lang="ru-RU" sz="3200" dirty="0">
                <a:latin typeface="+mn-lt"/>
                <a:cs typeface="Times New Roman" pitchFamily="18" charset="0"/>
              </a:rPr>
              <a:t>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kgs.ru/images/news/publication/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696222" cy="367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61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dirty="0" smtClean="0"/>
              <a:t> Усиливается </a:t>
            </a:r>
            <a:r>
              <a:rPr lang="ru-RU" dirty="0"/>
              <a:t>страх не соответствовать ожиданиям окружающих, который в этом возрасте, как правило, сильнее, чем страх самовыражения. </a:t>
            </a:r>
          </a:p>
        </p:txBody>
      </p:sp>
      <p:pic>
        <p:nvPicPr>
          <p:cNvPr id="3074" name="Picture 2" descr="http://www.teleport2001.ru/files/teleport/images/2013/09/04/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2733933" cy="239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5508" y="2204864"/>
            <a:ext cx="429050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Для ребенка младшего подросткового возраста чрезвычайно важно мнение других людей о нем и о его поступках, особенно мнение одноклассников и учителей. </a:t>
            </a:r>
          </a:p>
        </p:txBody>
      </p:sp>
      <p:pic>
        <p:nvPicPr>
          <p:cNvPr id="3076" name="Picture 4" descr="http://caffeinatedthoughts.com/wp-content/uploads/2012/04/kids-being-bullied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3468277" cy="231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9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916832"/>
            <a:ext cx="432048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Постоянный </a:t>
            </a:r>
            <a:r>
              <a:rPr lang="ru-RU" dirty="0"/>
              <a:t>страх не соответствовать ожиданиям окружающих приводит к тому, что способный ребенок не проявляет в должной мере свои возможности. </a:t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://image.tsn.ua/media/images2/original/Dec2010/3833653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377099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ages.meddaily.ru/images/big/96_18_961869_13000908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770992" cy="2828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281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424936" cy="27363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диагностировании участвовали 25 учеников 5А класса.</a:t>
            </a:r>
          </a:p>
          <a:p>
            <a:pPr marL="0" indent="0">
              <a:buNone/>
            </a:pPr>
            <a:r>
              <a:rPr lang="ru-RU" dirty="0"/>
              <a:t>Детям </a:t>
            </a:r>
            <a:r>
              <a:rPr lang="ru-RU" dirty="0" smtClean="0"/>
              <a:t>предлагалось оценить </a:t>
            </a:r>
            <a:r>
              <a:rPr lang="ru-RU" dirty="0"/>
              <a:t>изменения в своем самочувствии, произошедшие </a:t>
            </a:r>
            <a:r>
              <a:rPr lang="ru-RU" b="1" dirty="0"/>
              <a:t>в последнее время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/>
              <a:t>Каждое из </a:t>
            </a:r>
            <a:r>
              <a:rPr lang="ru-RU" dirty="0" smtClean="0"/>
              <a:t>15-ти предложенных </a:t>
            </a:r>
            <a:r>
              <a:rPr lang="ru-RU" dirty="0"/>
              <a:t>утверждений </a:t>
            </a:r>
            <a:r>
              <a:rPr lang="ru-RU" dirty="0" smtClean="0"/>
              <a:t>следовало </a:t>
            </a:r>
            <a:r>
              <a:rPr lang="ru-RU" dirty="0"/>
              <a:t>начинать с фразы </a:t>
            </a:r>
            <a:r>
              <a:rPr lang="ru-RU" b="1" dirty="0"/>
              <a:t>«В последнее время</a:t>
            </a:r>
            <a:r>
              <a:rPr lang="ru-RU" b="1" dirty="0" smtClean="0"/>
              <a:t>...».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Экспресс-методика выявления тревожности у пятиклассников в период адаптации.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661957"/>
              </p:ext>
            </p:extLst>
          </p:nvPr>
        </p:nvGraphicFramePr>
        <p:xfrm>
          <a:off x="539552" y="4869160"/>
          <a:ext cx="7776864" cy="156247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Низкий уровень тревожности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Средний уровень тревожности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Повышенный уровень тревожности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Высокий уровень тревожности</a:t>
                      </a:r>
                      <a:endParaRPr lang="ru-RU" dirty="0"/>
                    </a:p>
                  </a:txBody>
                  <a:tcPr anchor="ctr"/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10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8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</a:t>
                      </a:r>
                      <a:endParaRPr lang="ru-RU" sz="3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</a:t>
                      </a:r>
                      <a:endParaRPr lang="ru-RU" sz="36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22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В последнее время я </a:t>
            </a:r>
            <a:r>
              <a:rPr lang="ru-RU" sz="3600" b="1" dirty="0" smtClean="0"/>
              <a:t>быстро устаю – тревожность 32%.</a:t>
            </a:r>
            <a:endParaRPr lang="ru-RU" sz="36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041912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633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730456"/>
          </a:xfrm>
        </p:spPr>
        <p:txBody>
          <a:bodyPr>
            <a:normAutofit/>
          </a:bodyPr>
          <a:lstStyle/>
          <a:p>
            <a:r>
              <a:rPr lang="ru-RU" sz="3600" b="1" dirty="0"/>
              <a:t>В последнее время д</a:t>
            </a:r>
            <a:r>
              <a:rPr lang="ru-RU" sz="3600" b="1" dirty="0" smtClean="0"/>
              <a:t>умаю</a:t>
            </a:r>
            <a:r>
              <a:rPr lang="ru-RU" sz="3600" b="1" dirty="0"/>
              <a:t>, что у меня дела лучше, чем у некоторых </a:t>
            </a:r>
            <a:r>
              <a:rPr lang="ru-RU" sz="3600" b="1" dirty="0" smtClean="0"/>
              <a:t>ребят – </a:t>
            </a:r>
            <a:br>
              <a:rPr lang="ru-RU" sz="3600" b="1" dirty="0" smtClean="0"/>
            </a:br>
            <a:r>
              <a:rPr lang="ru-RU" sz="3600" b="1" dirty="0" smtClean="0"/>
              <a:t>тревожность 64%.</a:t>
            </a:r>
            <a:endParaRPr lang="ru-RU" sz="3600" b="1" dirty="0"/>
          </a:p>
        </p:txBody>
      </p:sp>
      <p:graphicFrame>
        <p:nvGraphicFramePr>
          <p:cNvPr id="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583777"/>
              </p:ext>
            </p:extLst>
          </p:nvPr>
        </p:nvGraphicFramePr>
        <p:xfrm>
          <a:off x="467544" y="2204864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49825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1025</Words>
  <Application>Microsoft Office PowerPoint</Application>
  <PresentationFormat>Экран (4:3)</PresentationFormat>
  <Paragraphs>167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Поток</vt:lpstr>
      <vt:lpstr>Диаграмма Microsoft Graph</vt:lpstr>
      <vt:lpstr>Адаптация пятиклассников к новым условиям учёбы</vt:lpstr>
      <vt:lpstr>Основные проблемы, возникающие  в период адаптации к условиям обучения  в средней школе:</vt:lpstr>
      <vt:lpstr>Презентация PowerPoint</vt:lpstr>
      <vt:lpstr>По данным психологов ситуация адаптации вызывает у многих пятиклассников повышенную тревожность, как школьную, так и личностную, а зачастую и появление страхов.</vt:lpstr>
      <vt:lpstr>Презентация PowerPoint</vt:lpstr>
      <vt:lpstr>Презентация PowerPoint</vt:lpstr>
      <vt:lpstr>Экспресс-методика выявления тревожности у пятиклассников в период адаптации.</vt:lpstr>
      <vt:lpstr>В последнее время я быстро устаю – тревожность 32%.</vt:lpstr>
      <vt:lpstr>В последнее время думаю, что у меня дела лучше, чем у некоторых ребят –  тревожность 64%.</vt:lpstr>
      <vt:lpstr>В последнее время у меня появились головокружения, слабость –  тревожность 40%.</vt:lpstr>
      <vt:lpstr>В последнее время учителя недовольны мной (больше замечаний) –  тревожность 16%. </vt:lpstr>
      <vt:lpstr>В последнее время мне не хватает уверенности в себе – тревожность 44%.</vt:lpstr>
      <vt:lpstr>В последнее время я избегаю трудностей – тревожность 48%.</vt:lpstr>
      <vt:lpstr>В последнее время домашние задания стали интереснее – тревожность 40%.</vt:lpstr>
      <vt:lpstr>В последнее время я долго переживаю неприятности – тревожность 40%. </vt:lpstr>
      <vt:lpstr>В последнее время я не высыпаюсь – тревожность 72%. </vt:lpstr>
      <vt:lpstr>Общая картина тревожности 5А класса.</vt:lpstr>
      <vt:lpstr>Методика ДЕРЕВО.</vt:lpstr>
      <vt:lpstr>Презентация PowerPoint</vt:lpstr>
      <vt:lpstr>«я сейчас»</vt:lpstr>
      <vt:lpstr>«я буду»</vt:lpstr>
      <vt:lpstr>Школьная анкета</vt:lpstr>
      <vt:lpstr>Признаки успешной адаптации:</vt:lpstr>
      <vt:lpstr>Признаки дезадаптации:</vt:lpstr>
      <vt:lpstr>Возможные реакции:</vt:lpstr>
      <vt:lpstr>Чем можно помочь?</vt:lpstr>
      <vt:lpstr>Чем можно помочь?</vt:lpstr>
      <vt:lpstr>Способы преодоления тревожности: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2013-11-26T14:13:41Z</dcterms:created>
  <dcterms:modified xsi:type="dcterms:W3CDTF">2013-11-27T15:23:53Z</dcterms:modified>
</cp:coreProperties>
</file>