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1" r:id="rId2"/>
    <p:sldId id="256" r:id="rId3"/>
    <p:sldId id="257" r:id="rId4"/>
    <p:sldId id="258" r:id="rId5"/>
    <p:sldId id="259" r:id="rId6"/>
    <p:sldId id="260" r:id="rId7"/>
    <p:sldId id="278" r:id="rId8"/>
    <p:sldId id="262" r:id="rId9"/>
    <p:sldId id="283" r:id="rId10"/>
    <p:sldId id="263" r:id="rId11"/>
    <p:sldId id="264" r:id="rId12"/>
    <p:sldId id="266" r:id="rId13"/>
    <p:sldId id="267" r:id="rId14"/>
    <p:sldId id="268" r:id="rId15"/>
    <p:sldId id="269" r:id="rId16"/>
    <p:sldId id="270" r:id="rId17"/>
    <p:sldId id="280" r:id="rId18"/>
    <p:sldId id="282" r:id="rId19"/>
    <p:sldId id="287" r:id="rId20"/>
    <p:sldId id="288" r:id="rId21"/>
    <p:sldId id="289" r:id="rId22"/>
    <p:sldId id="290" r:id="rId23"/>
    <p:sldId id="291" r:id="rId24"/>
    <p:sldId id="292" r:id="rId25"/>
    <p:sldId id="316" r:id="rId26"/>
    <p:sldId id="317" r:id="rId27"/>
    <p:sldId id="318" r:id="rId28"/>
    <p:sldId id="319" r:id="rId29"/>
    <p:sldId id="320" r:id="rId30"/>
    <p:sldId id="321" r:id="rId31"/>
    <p:sldId id="322" r:id="rId32"/>
    <p:sldId id="293" r:id="rId33"/>
    <p:sldId id="294" r:id="rId34"/>
    <p:sldId id="296" r:id="rId35"/>
    <p:sldId id="313" r:id="rId36"/>
    <p:sldId id="297" r:id="rId37"/>
    <p:sldId id="298" r:id="rId38"/>
    <p:sldId id="299" r:id="rId39"/>
    <p:sldId id="300" r:id="rId40"/>
    <p:sldId id="315" r:id="rId41"/>
    <p:sldId id="314" r:id="rId42"/>
    <p:sldId id="301" r:id="rId43"/>
    <p:sldId id="302" r:id="rId44"/>
    <p:sldId id="303" r:id="rId45"/>
    <p:sldId id="304" r:id="rId46"/>
    <p:sldId id="306" r:id="rId47"/>
    <p:sldId id="307" r:id="rId48"/>
    <p:sldId id="308" r:id="rId49"/>
    <p:sldId id="309" r:id="rId50"/>
    <p:sldId id="310" r:id="rId51"/>
    <p:sldId id="311" r:id="rId52"/>
    <p:sldId id="323" r:id="rId53"/>
    <p:sldId id="312" r:id="rId54"/>
    <p:sldId id="284" r:id="rId55"/>
    <p:sldId id="285" r:id="rId5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pPr eaLnBrk="1" latinLnBrk="0" hangingPunct="1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Rectangl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4606EA6-EFEA-4C30-9264-4F9291A5780D}" type="datetime1">
              <a:rPr lang="ru-RU"/>
              <a:pPr/>
              <a:t>04.04.2018</a:t>
            </a:fld>
            <a:endParaRPr kumimoji="0" lang="ru-RU"/>
          </a:p>
        </p:txBody>
      </p:sp>
      <p:sp>
        <p:nvSpPr>
          <p:cNvPr id="4" name="Rectangl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ru-RU"/>
          </a:p>
        </p:txBody>
      </p:sp>
      <p:sp>
        <p:nvSpPr>
          <p:cNvPr id="5" name="Rectangl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algn="ctr"/>
            <a:fld id="{8F82E0A0-C266-4798-8C8F-B9F91E9DA37E}" type="slidenum">
              <a:rPr kumimoji="0" lang="ru-RU" sz="1400" b="1">
                <a:solidFill>
                  <a:srgbClr val="FFFFFF"/>
                </a:solidFill>
              </a:rPr>
              <a:pPr algn="ctr"/>
              <a:t>‹#›</a:t>
            </a:fld>
            <a:endParaRPr kumimoji="0" lang="ru-RU"/>
          </a:p>
        </p:txBody>
      </p:sp>
      <p:sp>
        <p:nvSpPr>
          <p:cNvPr id="7" name="Rectangle 6"/>
          <p:cNvSpPr>
            <a:spLocks noGrp="1"/>
          </p:cNvSpPr>
          <p:nvPr>
            <p:ph sz="quarter" idx="13"/>
          </p:nvPr>
        </p:nvSpPr>
        <p:spPr>
          <a:xfrm>
            <a:off x="609600" y="1803400"/>
            <a:ext cx="8153400" cy="4368800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3534411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04.04.2018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04.04.2018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04.04.2018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04.04.2018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04.04.2018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shkala_perevoda_ballov_v_otmetki_oge_2016%20(1).pdf" TargetMode="External"/><Relationship Id="rId2" Type="http://schemas.openxmlformats.org/officeDocument/2006/relationships/hyperlink" Target="http://www.ege.edu.ru/ru/main/legal-documents/index.php?id_4=17958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&#1086;&#1089;&#1086;&#1073;&#1077;&#1085;&#1085;&#1086;&#1089;&#1090;&#1080;%20&#1072;&#1091;&#1076;&#1080;&#1090;&#1086;&#1088;&#1080;&#1081;.docx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hyperlink" Target="&#1060;&#1048;-9%20&#1044;&#1045;&#1052;&#1054;_2017.pdf" TargetMode="Externa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hyperlink" Target="&#1060;&#1048;-9%20&#1050;&#1054;&#1044;&#1048;&#1060;_2017.pdf" TargetMode="Externa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hyperlink" Target="http://www1.ege.edu.ru/classes-11/psych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ipi.ru/" TargetMode="Externa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hyperlink" Target="http://click01.begun.ru/click.jsp?url=Wa8reE1GR0ZBUvEhSx7Br3Xyn4F0v-e0Qvy2FwRi1CKgZpGPTPX-ArCFiuEBip24kY2WPAZGp9ARLdrcA2U547RKjL1hOTLLU48nXZeh5rwjh*StlhhSfHLlTt*3jloGoVzJ4iywTQCHzBZjAO43fR46eYaapDh8vb-otayBwL3C0pECwFSajjPsxTt*c6fn2gbeY2t0s7Nf6v*C658FPdNMUJep45fsFlGmWmhXbWJ3CX6r55LDIoYuvYW5hCm66xKaWbh*QIMYd72ZUjTaDm-Mh35-KebMYMgruwZLW00ilcqH80ByvJExrpNYAA6zeUeFVzzPYeGBDtum54RRclN*w03mKVuCkLdlwx9*iK7yBADeTCUIio8GOeZmTgDSjZxMm-9DBtMKVmqEDzjEmFv3LVIZtcisVc6i1PjnCYor6j8FOzbQO*aINeO9yTVX0CMfJw&amp;eurl%5b%5d=Wa8reMLDwsNb3oHMlJ3VDRaLpi7mwuqm7Qt3YDCwMCNYMrI4" TargetMode="Externa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260648"/>
            <a:ext cx="7406640" cy="506936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8000" b="1" dirty="0" smtClean="0">
                <a:effectLst/>
              </a:rPr>
              <a:t>Устное итоговое собеседование по русскому языку в 9 классе</a:t>
            </a:r>
            <a:endParaRPr lang="ru-RU" sz="8000" b="1" dirty="0">
              <a:effectLst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97275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0" y="0"/>
            <a:ext cx="8460432" cy="6858000"/>
          </a:xfrm>
        </p:spPr>
        <p:txBody>
          <a:bodyPr>
            <a:normAutofit lnSpcReduction="10000"/>
          </a:bodyPr>
          <a:lstStyle/>
          <a:p>
            <a:pPr lvl="0"/>
            <a:r>
              <a:rPr lang="ru-RU" sz="2800" dirty="0"/>
              <a:t>Не позднее чем за сутки до проведения итогового собеседования ответственный организатор в ОО определяет необходимое количество аудиторий, задействованных для проведения итогового собеседования.</a:t>
            </a:r>
          </a:p>
          <a:p>
            <a:pPr lvl="0"/>
            <a:r>
              <a:rPr lang="ru-RU" sz="2800" dirty="0"/>
              <a:t>Не позднее чем за сутки до проведения итогового собеседования технический специалист готовит необходимое количество автоматизированных рабочих мест, оборудованных средствами для записи ответов участников итогового собеседования, либо необходимое количество диктофонов. </a:t>
            </a:r>
          </a:p>
          <a:p>
            <a:pPr lvl="0"/>
            <a:r>
              <a:rPr lang="ru-RU" sz="2800" dirty="0"/>
              <a:t>Не позднее чем за сутки до проведения итогового собеседования ответственный организатор знакомит экспертов с формой протокола для оценивания ответов участников итогового собеседования.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73891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0" y="116632"/>
            <a:ext cx="8604448" cy="6741368"/>
          </a:xfrm>
        </p:spPr>
        <p:txBody>
          <a:bodyPr>
            <a:normAutofit/>
          </a:bodyPr>
          <a:lstStyle/>
          <a:p>
            <a:r>
              <a:rPr lang="ru-RU" sz="2800" dirty="0"/>
              <a:t>По решению ОИВ возможно использование аудитории ожидания, куда участники группами приглашаются по графику. Участники находятся в аудитории ожидания до перехода в аудиторию проведения. В аудитории ожидания участникам для чтения предлагается художественная и научно-популярная литература из школьной библиотеки. </a:t>
            </a:r>
          </a:p>
          <a:p>
            <a:r>
              <a:rPr lang="ru-RU" sz="2800" dirty="0"/>
              <a:t>Необходимо исключить пересечение потоков (встречи, общение) участников, уже прошедших процедуру собеседования и еще ожидающих ее.</a:t>
            </a:r>
          </a:p>
          <a:p>
            <a:pPr lvl="0"/>
            <a:r>
              <a:rPr lang="ru-RU" sz="2800" dirty="0"/>
              <a:t>Рекомендуется в аудиторию проведения приглашать обучающихся в произвольном порядке. </a:t>
            </a:r>
          </a:p>
          <a:p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729076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7620000" cy="1143000"/>
          </a:xfrm>
        </p:spPr>
        <p:txBody>
          <a:bodyPr/>
          <a:lstStyle/>
          <a:p>
            <a:r>
              <a:rPr lang="ru-RU" b="1" dirty="0"/>
              <a:t>Проведение итогового собеседования в ППЭ</a:t>
            </a:r>
            <a:br>
              <a:rPr lang="ru-RU" b="1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484784"/>
            <a:ext cx="8208912" cy="5256584"/>
          </a:xfrm>
        </p:spPr>
        <p:txBody>
          <a:bodyPr/>
          <a:lstStyle/>
          <a:p>
            <a:pPr marL="114300" lvl="0" indent="0">
              <a:buNone/>
            </a:pPr>
            <a:r>
              <a:rPr lang="ru-RU" dirty="0" smtClean="0"/>
              <a:t>1. Технический </a:t>
            </a:r>
            <a:r>
              <a:rPr lang="ru-RU" dirty="0"/>
              <a:t>специалист распечатывает и передает ответственному организатору ОО полученные не позднее чем за сутки до проведения итогового собеседования из РЦОИ материалы для проведения итогового собеседования:</a:t>
            </a:r>
          </a:p>
          <a:p>
            <a:pPr lvl="0"/>
            <a:r>
              <a:rPr lang="ru-RU" i="1" dirty="0"/>
              <a:t>списки участников итогового собеседования </a:t>
            </a:r>
            <a:r>
              <a:rPr lang="ru-RU" dirty="0"/>
              <a:t>(для регистрации участников, распределения их по аудиториям) (приложение № 1);</a:t>
            </a:r>
          </a:p>
          <a:p>
            <a:pPr lvl="0"/>
            <a:r>
              <a:rPr lang="ru-RU" i="1" dirty="0"/>
              <a:t>ведомость учета проведения итогового собеседования в аудитории</a:t>
            </a:r>
            <a:r>
              <a:rPr lang="ru-RU" dirty="0"/>
              <a:t> (по количеству аудиторий) (приложение № 2);</a:t>
            </a:r>
          </a:p>
          <a:p>
            <a:pPr lvl="0"/>
            <a:r>
              <a:rPr lang="ru-RU" i="1" dirty="0"/>
              <a:t>протоколы эксперта для оценивания ответов участников итогового собеседования</a:t>
            </a:r>
            <a:r>
              <a:rPr lang="ru-RU" dirty="0"/>
              <a:t> (на каждого участника итогового собеседования) (приложение № 3).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04311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0591"/>
            <a:ext cx="658416" cy="1143000"/>
          </a:xfrm>
        </p:spPr>
        <p:txBody>
          <a:bodyPr/>
          <a:lstStyle/>
          <a:p>
            <a:r>
              <a:rPr lang="ru-RU" dirty="0" smtClean="0"/>
              <a:t>2.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60648"/>
            <a:ext cx="7620000" cy="6140152"/>
          </a:xfrm>
        </p:spPr>
        <p:txBody>
          <a:bodyPr>
            <a:normAutofit fontScale="92500"/>
          </a:bodyPr>
          <a:lstStyle/>
          <a:p>
            <a:pPr lvl="0"/>
            <a:r>
              <a:rPr lang="ru-RU" b="1" dirty="0"/>
              <a:t>В день проведения итогового собеседования не позднее чем за 60 минут до ее начала</a:t>
            </a:r>
            <a:r>
              <a:rPr lang="ru-RU" dirty="0"/>
              <a:t> ответственный организатор ОО с помощью технического специалиста получает материалы для проведения  итогового собеседования: </a:t>
            </a:r>
          </a:p>
          <a:p>
            <a:r>
              <a:rPr lang="ru-RU" dirty="0"/>
              <a:t>- текст для чтения, карточки с темами беседы на выбор и планами беседы - для участников;</a:t>
            </a:r>
          </a:p>
          <a:p>
            <a:r>
              <a:rPr lang="ru-RU" dirty="0"/>
              <a:t>- карточки экзаменатора-собеседника по каждой теме беседы – для экзаменатора-собеседника;</a:t>
            </a:r>
          </a:p>
          <a:p>
            <a:r>
              <a:rPr lang="ru-RU" dirty="0"/>
              <a:t>- </a:t>
            </a:r>
            <a:r>
              <a:rPr lang="ru-RU" i="1" dirty="0"/>
              <a:t>протокол оценивания</a:t>
            </a:r>
            <a:r>
              <a:rPr lang="ru-RU" dirty="0"/>
              <a:t>  </a:t>
            </a:r>
            <a:r>
              <a:rPr lang="ru-RU" i="1" dirty="0"/>
              <a:t>ответов участников итогового собеседования</a:t>
            </a:r>
            <a:r>
              <a:rPr lang="ru-RU" dirty="0"/>
              <a:t> и комплект материалов для проведения итогового собеседования – для эксперта.</a:t>
            </a:r>
          </a:p>
          <a:p>
            <a:r>
              <a:rPr lang="ru-RU" dirty="0"/>
              <a:t>Доставка материалов для проведения итогового собеседования осуществляется через федеральный Портал (</a:t>
            </a:r>
            <a:r>
              <a:rPr lang="en-US" dirty="0"/>
              <a:t>http</a:t>
            </a:r>
            <a:r>
              <a:rPr lang="ru-RU" dirty="0"/>
              <a:t>:/</a:t>
            </a:r>
            <a:r>
              <a:rPr lang="en-US" dirty="0"/>
              <a:t>topic</a:t>
            </a:r>
            <a:r>
              <a:rPr lang="ru-RU" dirty="0"/>
              <a:t>-9.</a:t>
            </a:r>
            <a:r>
              <a:rPr lang="en-US" dirty="0" err="1"/>
              <a:t>rustest</a:t>
            </a:r>
            <a:r>
              <a:rPr lang="ru-RU" dirty="0"/>
              <a:t>.</a:t>
            </a:r>
            <a:r>
              <a:rPr lang="en-US" dirty="0" err="1"/>
              <a:t>ru</a:t>
            </a:r>
            <a:r>
              <a:rPr lang="ru-RU" dirty="0"/>
              <a:t>),  используемый для передачи тем итогового сочинения (изложения). </a:t>
            </a:r>
          </a:p>
          <a:p>
            <a:r>
              <a:rPr lang="ru-RU" dirty="0"/>
              <a:t>В случае отсутствия доступа к указанным Интернет-ресурсам технический специалист незамедлительно обращается в РЦОИ для получения материалов по резервной схеме.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5981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6632"/>
            <a:ext cx="802432" cy="1143000"/>
          </a:xfrm>
        </p:spPr>
        <p:txBody>
          <a:bodyPr/>
          <a:lstStyle/>
          <a:p>
            <a:r>
              <a:rPr lang="ru-RU" dirty="0" smtClean="0"/>
              <a:t>3.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32656"/>
            <a:ext cx="7620000" cy="6408712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ru-RU" dirty="0"/>
              <a:t>Ответственный организатор не позднее чем за 15 минут до начала итогового собеседования выдает:</a:t>
            </a:r>
          </a:p>
          <a:p>
            <a:r>
              <a:rPr lang="ru-RU" u="sng" dirty="0"/>
              <a:t>экзаменатору-собеседнику:</a:t>
            </a:r>
            <a:endParaRPr lang="ru-RU" dirty="0"/>
          </a:p>
          <a:p>
            <a:r>
              <a:rPr lang="ru-RU" dirty="0"/>
              <a:t>-  </a:t>
            </a:r>
            <a:r>
              <a:rPr lang="ru-RU" i="1" dirty="0"/>
              <a:t>ведомость учета проведения итогового собеседования в аудитории</a:t>
            </a:r>
            <a:r>
              <a:rPr lang="ru-RU" dirty="0"/>
              <a:t>, где фиксируется время начала и окончания ответа каждого участника итогового собеседования; </a:t>
            </a:r>
          </a:p>
          <a:p>
            <a:r>
              <a:rPr lang="ru-RU" dirty="0"/>
              <a:t>- материалы для проведения итогового собеседования: </a:t>
            </a:r>
            <a:r>
              <a:rPr lang="ru-RU" i="1" dirty="0"/>
              <a:t>тексты для чтения, листы с тремя темами беседы, карточки с планом беседы по каждой теме. </a:t>
            </a:r>
            <a:r>
              <a:rPr lang="ru-RU" dirty="0"/>
              <a:t>Все материалы раскладываются на рабочем месте экзаменатора-собеседника отдельными стопками;</a:t>
            </a:r>
          </a:p>
          <a:p>
            <a:r>
              <a:rPr lang="ru-RU" dirty="0"/>
              <a:t>- возвратный доставочный  конверт;</a:t>
            </a:r>
          </a:p>
          <a:p>
            <a:r>
              <a:rPr lang="ru-RU" u="sng" dirty="0"/>
              <a:t>эксперту:</a:t>
            </a:r>
            <a:endParaRPr lang="ru-RU" dirty="0"/>
          </a:p>
          <a:p>
            <a:r>
              <a:rPr lang="ru-RU" dirty="0"/>
              <a:t>- </a:t>
            </a:r>
            <a:r>
              <a:rPr lang="ru-RU" i="1" dirty="0"/>
              <a:t>протоколы эксперта для оценивания ответов участников итогового собеседования</a:t>
            </a:r>
            <a:r>
              <a:rPr lang="ru-RU" dirty="0"/>
              <a:t> (по количеству участников);</a:t>
            </a:r>
          </a:p>
          <a:p>
            <a:r>
              <a:rPr lang="ru-RU" dirty="0"/>
              <a:t>- комплект материалов для проведения итогового собеседования (для ознакомления в случае необходимости в ходе оценивания ответов участников);</a:t>
            </a:r>
          </a:p>
          <a:p>
            <a:r>
              <a:rPr lang="ru-RU" u="sng" dirty="0"/>
              <a:t>организатору вне аудитории</a:t>
            </a:r>
            <a:r>
              <a:rPr lang="ru-RU" dirty="0"/>
              <a:t>:</a:t>
            </a:r>
          </a:p>
          <a:p>
            <a:r>
              <a:rPr lang="ru-RU" i="1" dirty="0"/>
              <a:t>списки участников итогового собеседования </a:t>
            </a:r>
            <a:r>
              <a:rPr lang="ru-RU" dirty="0"/>
              <a:t>с распределением их по аудиториям.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16646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0" y="0"/>
            <a:ext cx="8460432" cy="6858000"/>
          </a:xfrm>
        </p:spPr>
        <p:txBody>
          <a:bodyPr>
            <a:normAutofit fontScale="92500"/>
          </a:bodyPr>
          <a:lstStyle/>
          <a:p>
            <a:pPr marL="114300" lvl="0" indent="0">
              <a:buNone/>
            </a:pPr>
            <a:r>
              <a:rPr lang="ru-RU" dirty="0" smtClean="0"/>
              <a:t>4. Ответственный </a:t>
            </a:r>
            <a:r>
              <a:rPr lang="ru-RU" dirty="0"/>
              <a:t>организатор в ОО на основании информации, полученной от  организаторов вне аудитории, в </a:t>
            </a:r>
            <a:r>
              <a:rPr lang="ru-RU" i="1" dirty="0"/>
              <a:t>списках участников итогового собеседования, </a:t>
            </a:r>
            <a:r>
              <a:rPr lang="ru-RU" dirty="0"/>
              <a:t>в случае неявки участника, в</a:t>
            </a:r>
            <a:r>
              <a:rPr lang="ru-RU" i="1" dirty="0"/>
              <a:t> </a:t>
            </a:r>
            <a:r>
              <a:rPr lang="ru-RU" dirty="0"/>
              <a:t>поле «Аудитория» указывает букву «Н».</a:t>
            </a:r>
          </a:p>
          <a:p>
            <a:pPr marL="114300" lvl="0" indent="0">
              <a:buNone/>
            </a:pPr>
            <a:r>
              <a:rPr lang="ru-RU" dirty="0" smtClean="0"/>
              <a:t>5. Экзаменатор-собеседник </a:t>
            </a:r>
            <a:r>
              <a:rPr lang="ru-RU" dirty="0"/>
              <a:t>и эксперт знакомятся с заданиями, темами беседы и примерным кругом вопросов для обсуждения с участниками. </a:t>
            </a:r>
          </a:p>
          <a:p>
            <a:pPr marL="114300" lvl="0" indent="0">
              <a:buNone/>
            </a:pPr>
            <a:r>
              <a:rPr lang="ru-RU" dirty="0" smtClean="0"/>
              <a:t>6. Участники </a:t>
            </a:r>
            <a:r>
              <a:rPr lang="ru-RU" dirty="0"/>
              <a:t>итогового собеседования приглашаются в аудиторию проведения в произвольном порядке (из аудиторий ожидания или с уроков). </a:t>
            </a:r>
          </a:p>
          <a:p>
            <a:pPr marL="114300" lvl="0" indent="0">
              <a:buNone/>
            </a:pPr>
            <a:r>
              <a:rPr lang="ru-RU" dirty="0" smtClean="0"/>
              <a:t>7. Организатор </a:t>
            </a:r>
            <a:r>
              <a:rPr lang="ru-RU" dirty="0"/>
              <a:t>вне аудитории сопровождает участников итогового собеседования в аудитории проведения. Технический специалист в каждой аудитории проведения перед началом проведения итогового собеседования включает одну общую аудиозапись на весь период проведения итогового собеседования в этот день (один общий поток).</a:t>
            </a:r>
          </a:p>
          <a:p>
            <a:pPr marL="114300" lvl="0" indent="0">
              <a:buNone/>
            </a:pPr>
            <a:r>
              <a:rPr lang="ru-RU" dirty="0" smtClean="0"/>
              <a:t>8. Экзаменатор-собеседник </a:t>
            </a:r>
            <a:r>
              <a:rPr lang="ru-RU" dirty="0"/>
              <a:t>в аудитории проведения проверяет данные документа, удостоверяющего личность, и вносит данные участника итогового собеседования (ФИО, класс, данные документа, удостоверяющего личность) в </a:t>
            </a:r>
            <a:r>
              <a:rPr lang="ru-RU" i="1" dirty="0"/>
              <a:t>ведомость учета проведения итогового собеседования</a:t>
            </a:r>
            <a:r>
              <a:rPr lang="ru-RU" dirty="0"/>
              <a:t> в аудитории, выдает участнику итогового собеседования КИМ, фиксирует время начала ответа и время окончания ответа каждого участника итогового собеседования, проводит собеседование.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5793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0" y="0"/>
            <a:ext cx="8388424" cy="6858000"/>
          </a:xfrm>
        </p:spPr>
        <p:txBody>
          <a:bodyPr/>
          <a:lstStyle/>
          <a:p>
            <a:pPr marL="114300" lvl="0" indent="0">
              <a:buNone/>
            </a:pPr>
            <a:r>
              <a:rPr lang="ru-RU" dirty="0" smtClean="0"/>
              <a:t>9. Прежде </a:t>
            </a:r>
            <a:r>
              <a:rPr lang="ru-RU" dirty="0"/>
              <a:t>чем приступить к ответу участник итогового собеседования проговаривает в средство аудиозаписи свою фамилию, имя, отчество, номер варианта.</a:t>
            </a:r>
          </a:p>
          <a:p>
            <a:pPr marL="114300" lvl="0" indent="0">
              <a:buNone/>
            </a:pPr>
            <a:r>
              <a:rPr lang="ru-RU" dirty="0" smtClean="0"/>
              <a:t>10. Перед </a:t>
            </a:r>
            <a:r>
              <a:rPr lang="ru-RU" dirty="0"/>
              <a:t>ответом на каждое задание участник итогового собеседования произносит номер задания.</a:t>
            </a:r>
          </a:p>
          <a:p>
            <a:pPr marL="114300" indent="0">
              <a:buNone/>
            </a:pPr>
            <a:r>
              <a:rPr lang="ru-RU" dirty="0" smtClean="0"/>
              <a:t>11. Экзаменатор-собеседник </a:t>
            </a:r>
            <a:r>
              <a:rPr lang="ru-RU" dirty="0"/>
              <a:t>следит за соблюдением рекомендуемого временного регламента: </a:t>
            </a:r>
            <a:endParaRPr lang="ru-RU" dirty="0" smtClean="0"/>
          </a:p>
          <a:p>
            <a:pPr marL="114300" indent="0">
              <a:buNone/>
            </a:pPr>
            <a:r>
              <a:rPr lang="ru-RU" dirty="0" smtClean="0"/>
              <a:t>* </a:t>
            </a:r>
            <a:r>
              <a:rPr lang="ru-RU" dirty="0"/>
              <a:t>При выполнении задания 2 (пересказ текста) экзаменатор-собеседник должен предупредить участника о том, что у него есть 2 минуты на подготовку к ответу на это задание, а также что участник при необходимости может использовать «ПОЛЕ ДЛЯ ЗАМЕТОК», размещенное на странице КИМ с заданием 2.</a:t>
            </a:r>
          </a:p>
          <a:p>
            <a:pPr marL="114300" lvl="0" indent="0">
              <a:buNone/>
            </a:pP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09484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-79653"/>
            <a:ext cx="8748464" cy="71096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dirty="0" smtClean="0"/>
              <a:t>13. После </a:t>
            </a:r>
            <a:r>
              <a:rPr lang="ru-RU" sz="2400" dirty="0"/>
              <a:t>того, как участник итогового собеседования в аудитории проведения закончил выполнение работы, организатор вне аудитории провожает его на урок или на выход из ОО.  Затем приглашается новый участник итогового собеседования.</a:t>
            </a:r>
          </a:p>
          <a:p>
            <a:pPr lvl="0"/>
            <a:r>
              <a:rPr lang="ru-RU" sz="2400" dirty="0" smtClean="0"/>
              <a:t>14. Между </a:t>
            </a:r>
            <a:r>
              <a:rPr lang="ru-RU" sz="2400" dirty="0"/>
              <a:t>ответами участников итогового собеседования допускаются перерывы для экзаменаторов-собеседников и экспертов. В этом случае запись ставится на паузу, либо сохраняется как первая часть файла. При этом в наименовании файла необходимо отразить соответствующую информацию (например, «часть 1»). После перерыва аудиозапись продолжается.</a:t>
            </a:r>
          </a:p>
          <a:p>
            <a:pPr lvl="0"/>
            <a:r>
              <a:rPr lang="ru-RU" sz="2400" dirty="0" smtClean="0"/>
              <a:t>15. По </a:t>
            </a:r>
            <a:r>
              <a:rPr lang="ru-RU" sz="2400" dirty="0"/>
              <a:t>завершении участниками сдачи итогового собеседования технический специалист выключает аудиозапись ответов участников, сохраняет ее в каждой аудитории проведения и копирует на </a:t>
            </a:r>
            <a:r>
              <a:rPr lang="ru-RU" sz="2400" dirty="0" err="1"/>
              <a:t>флеш</a:t>
            </a:r>
            <a:r>
              <a:rPr lang="ru-RU" sz="2400" dirty="0"/>
              <a:t>-носитель для последующей передачи ответственному организатору ОО. Наименование файла должно содержать дату проведения итогового собеседования, номер аудитории. </a:t>
            </a:r>
            <a:endParaRPr lang="ru-RU" sz="24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797983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Vector Teamwork meeting people logo Фото со стока - 4105596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44824"/>
            <a:ext cx="8316416" cy="5636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Ваши вопросы?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38914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250825" y="476250"/>
            <a:ext cx="8893175" cy="6048375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89803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bg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1" hangingPunct="1"/>
            <a:r>
              <a:rPr lang="ru-RU" altLang="ru-RU" sz="3600" i="1" dirty="0" smtClean="0">
                <a:latin typeface="Times New Roman" pitchFamily="18" charset="0"/>
              </a:rPr>
              <a:t/>
            </a:r>
            <a:br>
              <a:rPr lang="ru-RU" altLang="ru-RU" sz="3600" i="1" dirty="0" smtClean="0">
                <a:latin typeface="Times New Roman" pitchFamily="18" charset="0"/>
              </a:rPr>
            </a:br>
            <a:r>
              <a:rPr lang="ru-RU" altLang="ru-RU" sz="3600" i="1" dirty="0" smtClean="0">
                <a:latin typeface="Times New Roman" pitchFamily="18" charset="0"/>
              </a:rPr>
              <a:t/>
            </a:r>
            <a:br>
              <a:rPr lang="ru-RU" altLang="ru-RU" sz="3600" i="1" dirty="0" smtClean="0">
                <a:latin typeface="Times New Roman" pitchFamily="18" charset="0"/>
              </a:rPr>
            </a:br>
            <a:r>
              <a:rPr lang="ru-RU" altLang="ru-RU" sz="3600" i="1" dirty="0" smtClean="0">
                <a:latin typeface="Times New Roman" pitchFamily="18" charset="0"/>
              </a:rPr>
              <a:t/>
            </a:r>
            <a:br>
              <a:rPr lang="ru-RU" altLang="ru-RU" sz="3600" i="1" dirty="0" smtClean="0">
                <a:latin typeface="Times New Roman" pitchFamily="18" charset="0"/>
              </a:rPr>
            </a:br>
            <a:r>
              <a:rPr lang="ru-RU" altLang="ru-RU" sz="3600" b="1" i="1" dirty="0" smtClean="0">
                <a:latin typeface="Times New Roman" pitchFamily="18" charset="0"/>
              </a:rPr>
              <a:t>РОДИТЕЛЬСКОЕ СОБРАНИЕ </a:t>
            </a:r>
            <a:br>
              <a:rPr lang="ru-RU" altLang="ru-RU" sz="3600" b="1" i="1" dirty="0" smtClean="0">
                <a:latin typeface="Times New Roman" pitchFamily="18" charset="0"/>
              </a:rPr>
            </a:br>
            <a:r>
              <a:rPr lang="ru-RU" altLang="ru-RU" sz="3600" b="1" i="1" dirty="0" smtClean="0">
                <a:latin typeface="Times New Roman" pitchFamily="18" charset="0"/>
              </a:rPr>
              <a:t/>
            </a:r>
            <a:br>
              <a:rPr lang="ru-RU" altLang="ru-RU" sz="3600" b="1" i="1" dirty="0" smtClean="0">
                <a:latin typeface="Times New Roman" pitchFamily="18" charset="0"/>
              </a:rPr>
            </a:br>
            <a:r>
              <a:rPr lang="ru-RU" altLang="ru-RU" sz="3200" b="1" i="1" dirty="0" smtClean="0">
                <a:latin typeface="Times New Roman" pitchFamily="18" charset="0"/>
              </a:rPr>
              <a:t>«Подготовка к проведению </a:t>
            </a:r>
            <a:br>
              <a:rPr lang="ru-RU" altLang="ru-RU" sz="3200" b="1" i="1" dirty="0" smtClean="0">
                <a:latin typeface="Times New Roman" pitchFamily="18" charset="0"/>
              </a:rPr>
            </a:br>
            <a:r>
              <a:rPr lang="ru-RU" altLang="ru-RU" sz="3200" b="1" i="1" dirty="0" smtClean="0">
                <a:latin typeface="Times New Roman" pitchFamily="18" charset="0"/>
              </a:rPr>
              <a:t>в 2018 году  государственной итоговой аттестации выпускников 9  класса»</a:t>
            </a:r>
            <a:r>
              <a:rPr lang="ru-RU" altLang="ru-RU" sz="3600" b="1" i="1" dirty="0" smtClean="0">
                <a:latin typeface="Times New Roman" pitchFamily="18" charset="0"/>
              </a:rPr>
              <a:t> </a:t>
            </a:r>
            <a:br>
              <a:rPr lang="ru-RU" altLang="ru-RU" sz="3600" b="1" i="1" dirty="0" smtClean="0">
                <a:latin typeface="Times New Roman" pitchFamily="18" charset="0"/>
              </a:rPr>
            </a:br>
            <a:r>
              <a:rPr lang="ru-RU" altLang="ru-RU" sz="3200" b="1" i="1" dirty="0" smtClean="0">
                <a:latin typeface="Times New Roman" pitchFamily="18" charset="0"/>
              </a:rPr>
              <a:t>                                                               </a:t>
            </a:r>
            <a:br>
              <a:rPr lang="ru-RU" altLang="ru-RU" sz="3200" b="1" i="1" dirty="0" smtClean="0">
                <a:latin typeface="Times New Roman" pitchFamily="18" charset="0"/>
              </a:rPr>
            </a:br>
            <a:r>
              <a:rPr lang="ru-RU" altLang="ru-RU" sz="3200" b="1" i="1" dirty="0" smtClean="0">
                <a:latin typeface="Times New Roman" pitchFamily="18" charset="0"/>
              </a:rPr>
              <a:t/>
            </a:r>
            <a:br>
              <a:rPr lang="ru-RU" altLang="ru-RU" sz="3200" b="1" i="1" dirty="0" smtClean="0">
                <a:latin typeface="Times New Roman" pitchFamily="18" charset="0"/>
              </a:rPr>
            </a:br>
            <a:r>
              <a:rPr lang="ru-RU" altLang="ru-RU" sz="3200" b="1" i="1" dirty="0" smtClean="0">
                <a:latin typeface="Times New Roman" pitchFamily="18" charset="0"/>
              </a:rPr>
              <a:t/>
            </a:r>
            <a:br>
              <a:rPr lang="ru-RU" altLang="ru-RU" sz="3200" b="1" i="1" dirty="0" smtClean="0">
                <a:latin typeface="Times New Roman" pitchFamily="18" charset="0"/>
              </a:rPr>
            </a:br>
            <a:r>
              <a:rPr lang="ru-RU" altLang="ru-RU" sz="3200" b="1" i="1" dirty="0" smtClean="0">
                <a:latin typeface="Times New Roman" pitchFamily="18" charset="0"/>
              </a:rPr>
              <a:t/>
            </a:r>
            <a:br>
              <a:rPr lang="ru-RU" altLang="ru-RU" sz="3200" b="1" i="1" dirty="0" smtClean="0">
                <a:latin typeface="Times New Roman" pitchFamily="18" charset="0"/>
              </a:rPr>
            </a:br>
            <a:r>
              <a:rPr lang="ru-RU" altLang="ru-RU" sz="3200" b="1" i="1" dirty="0" smtClean="0">
                <a:latin typeface="Times New Roman" pitchFamily="18" charset="0"/>
              </a:rPr>
              <a:t>                                                       </a:t>
            </a:r>
            <a:r>
              <a:rPr lang="ru-RU" altLang="ru-RU" sz="2000" b="1" i="1" dirty="0" smtClean="0">
                <a:latin typeface="Times New Roman" pitchFamily="18" charset="0"/>
              </a:rPr>
              <a:t/>
            </a:r>
            <a:br>
              <a:rPr lang="ru-RU" altLang="ru-RU" sz="2000" b="1" i="1" dirty="0" smtClean="0">
                <a:latin typeface="Times New Roman" pitchFamily="18" charset="0"/>
              </a:rPr>
            </a:br>
            <a:r>
              <a:rPr lang="ru-RU" altLang="ru-RU" sz="2000" b="1" i="1" dirty="0" smtClean="0">
                <a:latin typeface="Times New Roman" pitchFamily="18" charset="0"/>
              </a:rPr>
              <a:t>апрель 2018                                          </a:t>
            </a:r>
            <a:br>
              <a:rPr lang="ru-RU" altLang="ru-RU" sz="2000" b="1" i="1" dirty="0" smtClean="0">
                <a:latin typeface="Times New Roman" pitchFamily="18" charset="0"/>
              </a:rPr>
            </a:br>
            <a:r>
              <a:rPr lang="ru-RU" altLang="ru-RU" sz="2000" b="1" i="1" dirty="0" smtClean="0">
                <a:latin typeface="Times New Roman" pitchFamily="18" charset="0"/>
              </a:rPr>
              <a:t> </a:t>
            </a:r>
            <a:r>
              <a:rPr lang="ru-RU" altLang="ru-RU" sz="3200" b="1" i="1" dirty="0" smtClean="0">
                <a:latin typeface="Times New Roman" pitchFamily="18" charset="0"/>
              </a:rPr>
              <a:t/>
            </a:r>
            <a:br>
              <a:rPr lang="ru-RU" altLang="ru-RU" sz="3200" b="1" i="1" dirty="0" smtClean="0">
                <a:latin typeface="Times New Roman" pitchFamily="18" charset="0"/>
              </a:rPr>
            </a:br>
            <a:r>
              <a:rPr lang="ru-RU" altLang="ru-RU" sz="3200" i="1" dirty="0" smtClean="0">
                <a:latin typeface="Times New Roman" pitchFamily="18" charset="0"/>
              </a:rPr>
              <a:t>  </a:t>
            </a:r>
            <a:br>
              <a:rPr lang="ru-RU" altLang="ru-RU" sz="3200" i="1" dirty="0" smtClean="0">
                <a:latin typeface="Times New Roman" pitchFamily="18" charset="0"/>
              </a:rPr>
            </a:br>
            <a:r>
              <a:rPr lang="ru-RU" altLang="ru-RU" sz="1800" i="1" dirty="0" smtClean="0">
                <a:latin typeface="Times New Roman" pitchFamily="18" charset="0"/>
              </a:rPr>
              <a:t/>
            </a:r>
            <a:br>
              <a:rPr lang="ru-RU" altLang="ru-RU" sz="1800" i="1" dirty="0" smtClean="0">
                <a:latin typeface="Times New Roman" pitchFamily="18" charset="0"/>
              </a:rPr>
            </a:br>
            <a:r>
              <a:rPr lang="ru-RU" altLang="ru-RU" sz="3200" i="1" dirty="0" smtClean="0">
                <a:latin typeface="Times New Roman" pitchFamily="18" charset="0"/>
              </a:rPr>
              <a:t>                              </a:t>
            </a:r>
            <a:r>
              <a:rPr lang="ru-RU" altLang="ru-RU" sz="2000" i="1" dirty="0" smtClean="0">
                <a:latin typeface="Times New Roman" pitchFamily="18" charset="0"/>
              </a:rPr>
              <a:t/>
            </a:r>
            <a:br>
              <a:rPr lang="ru-RU" altLang="ru-RU" sz="2000" i="1" dirty="0" smtClean="0">
                <a:latin typeface="Times New Roman" pitchFamily="18" charset="0"/>
              </a:rPr>
            </a:br>
            <a:endParaRPr lang="ru-RU" altLang="ru-RU" sz="2000" i="1" dirty="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835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0" y="476250"/>
            <a:ext cx="7920038" cy="1066800"/>
          </a:xfrm>
        </p:spPr>
        <p:txBody>
          <a:bodyPr>
            <a:noAutofit/>
          </a:bodyPr>
          <a:lstStyle/>
          <a:p>
            <a:r>
              <a:rPr lang="ru-RU" sz="5400" b="1" dirty="0">
                <a:solidFill>
                  <a:schemeClr val="accent4">
                    <a:lumMod val="50000"/>
                  </a:schemeClr>
                </a:solidFill>
              </a:rPr>
              <a:t>Дата проведения итогового собеседования: </a:t>
            </a:r>
            <a:r>
              <a:rPr lang="ru-RU" sz="5400" b="1" u="sng" dirty="0">
                <a:solidFill>
                  <a:schemeClr val="accent4">
                    <a:lumMod val="50000"/>
                  </a:schemeClr>
                </a:solidFill>
              </a:rPr>
              <a:t>13 и 16 апреля 2018 года.</a:t>
            </a:r>
            <a:endParaRPr lang="ru-RU" sz="5400" b="1" dirty="0">
              <a:solidFill>
                <a:schemeClr val="accent4">
                  <a:lumMod val="50000"/>
                </a:schemeClr>
              </a:solidFill>
            </a:endParaRPr>
          </a:p>
          <a:p>
            <a:r>
              <a:rPr lang="ru-RU" sz="5400" b="1" dirty="0">
                <a:solidFill>
                  <a:schemeClr val="accent4">
                    <a:lumMod val="50000"/>
                  </a:schemeClr>
                </a:solidFill>
              </a:rPr>
              <a:t>Время начала проведения итогового собеседования: 9:00.</a:t>
            </a:r>
          </a:p>
          <a:p>
            <a:endParaRPr lang="ru-RU" sz="5400" b="1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1219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476672"/>
            <a:ext cx="8118648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/>
              <a:t>Нормативное обеспечение</a:t>
            </a:r>
          </a:p>
          <a:p>
            <a:r>
              <a:rPr lang="ru-RU" sz="2800" b="1" dirty="0"/>
              <a:t>Федеральный закон от 29.12.2012 №</a:t>
            </a:r>
          </a:p>
          <a:p>
            <a:r>
              <a:rPr lang="ru-RU" sz="2800" b="1" dirty="0"/>
              <a:t>273-ФЗ «Об образовании в Российской</a:t>
            </a:r>
          </a:p>
          <a:p>
            <a:r>
              <a:rPr lang="ru-RU" sz="2800" b="1" dirty="0"/>
              <a:t>Федерации»: часть 4 Статьи 59;60, 98.</a:t>
            </a:r>
          </a:p>
          <a:p>
            <a:r>
              <a:rPr lang="ru-RU" sz="2800" b="1" dirty="0"/>
              <a:t>ГИА проводится государственными</a:t>
            </a:r>
          </a:p>
          <a:p>
            <a:r>
              <a:rPr lang="ru-RU" sz="2800" b="1" dirty="0" smtClean="0"/>
              <a:t>экзаменационными комиссиями (далее – ГЭК) в</a:t>
            </a:r>
          </a:p>
          <a:p>
            <a:r>
              <a:rPr lang="ru-RU" sz="2800" b="1" dirty="0" smtClean="0"/>
              <a:t>целях </a:t>
            </a:r>
            <a:r>
              <a:rPr lang="ru-RU" sz="2800" b="1" dirty="0"/>
              <a:t>определения соответствия результатов</a:t>
            </a:r>
          </a:p>
          <a:p>
            <a:r>
              <a:rPr lang="ru-RU" sz="2800" b="1" dirty="0"/>
              <a:t>освоения обучающимися образовательных</a:t>
            </a:r>
          </a:p>
          <a:p>
            <a:r>
              <a:rPr lang="ru-RU" sz="2800" b="1" dirty="0"/>
              <a:t>программ основного общего образования</a:t>
            </a:r>
          </a:p>
          <a:p>
            <a:r>
              <a:rPr lang="ru-RU" sz="2800" b="1" dirty="0"/>
              <a:t>соответствующим требованиям федерального</a:t>
            </a:r>
          </a:p>
          <a:p>
            <a:r>
              <a:rPr lang="ru-RU" sz="2800" b="1" dirty="0"/>
              <a:t>государственного образовательного стандарта</a:t>
            </a:r>
          </a:p>
          <a:p>
            <a:r>
              <a:rPr lang="ru-RU" sz="2800" b="1" dirty="0"/>
              <a:t>основного общего </a:t>
            </a:r>
            <a:r>
              <a:rPr lang="ru-RU" sz="2800" b="1" dirty="0" smtClean="0"/>
              <a:t>образования.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541951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3199"/>
            <a:ext cx="8964488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/>
              <a:t>Нормативное обеспечение</a:t>
            </a:r>
          </a:p>
          <a:p>
            <a:r>
              <a:rPr lang="ru-RU" sz="3200" dirty="0"/>
              <a:t>• </a:t>
            </a:r>
            <a:r>
              <a:rPr lang="ru-RU" sz="3200" b="1" dirty="0"/>
              <a:t>Порядок проведения государственной итоговой</a:t>
            </a:r>
          </a:p>
          <a:p>
            <a:r>
              <a:rPr lang="ru-RU" sz="3200" b="1" dirty="0"/>
              <a:t>аттестации по образовательным программам</a:t>
            </a:r>
          </a:p>
          <a:p>
            <a:r>
              <a:rPr lang="ru-RU" sz="3200" b="1" dirty="0"/>
              <a:t>основного общего образования (приказ</a:t>
            </a:r>
          </a:p>
          <a:p>
            <a:r>
              <a:rPr lang="ru-RU" sz="3200" b="1" dirty="0"/>
              <a:t>Министерства образования и науки Российской</a:t>
            </a:r>
          </a:p>
          <a:p>
            <a:r>
              <a:rPr lang="ru-RU" sz="3200" b="1" dirty="0"/>
              <a:t>Федерации </a:t>
            </a:r>
            <a:r>
              <a:rPr lang="ru-RU" sz="3200" b="1" u="sng" dirty="0"/>
              <a:t>от 25 декабря 2013 года №1394</a:t>
            </a:r>
            <a:r>
              <a:rPr lang="ru-RU" sz="3200" b="1" dirty="0"/>
              <a:t>),</a:t>
            </a:r>
          </a:p>
          <a:p>
            <a:r>
              <a:rPr lang="ru-RU" sz="3200" b="1" dirty="0"/>
              <a:t>зарегистрированный Министерством юстиции</a:t>
            </a:r>
          </a:p>
          <a:p>
            <a:r>
              <a:rPr lang="ru-RU" sz="3200" b="1" dirty="0"/>
              <a:t>Российской Федерации от 3 февраля 2014 №</a:t>
            </a:r>
          </a:p>
          <a:p>
            <a:r>
              <a:rPr lang="ru-RU" sz="3200" b="1" dirty="0"/>
              <a:t>31206 (с изменениями от 15.05.2014 № 528, от</a:t>
            </a:r>
          </a:p>
          <a:p>
            <a:r>
              <a:rPr lang="ru-RU" sz="3200" b="1" dirty="0"/>
              <a:t>30.07.2014 № 863, от 16.01.2015 № 10, от</a:t>
            </a:r>
          </a:p>
          <a:p>
            <a:r>
              <a:rPr lang="ru-RU" sz="3200" b="1" dirty="0"/>
              <a:t>07.07.2015 № 692, от 03.12.2015 № 1401, от</a:t>
            </a:r>
          </a:p>
          <a:p>
            <a:r>
              <a:rPr lang="ru-RU" sz="3200" b="1" dirty="0"/>
              <a:t>24.03.2016 № 305, от 09.01.2017).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375976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altLang="ru-RU" smtClean="0">
                <a:latin typeface="Times New Roman" pitchFamily="18" charset="0"/>
              </a:rPr>
              <a:t>ДОПУСК К ГИА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 eaLnBrk="1" hangingPunct="1">
              <a:buFont typeface="Wingdings" pitchFamily="2" charset="2"/>
              <a:buChar char="q"/>
            </a:pPr>
            <a:endParaRPr lang="ru-RU" altLang="ru-RU" sz="3600" dirty="0" smtClean="0">
              <a:solidFill>
                <a:srgbClr val="663300"/>
              </a:solidFill>
              <a:latin typeface="Times New Roman" pitchFamily="18" charset="0"/>
            </a:endParaRPr>
          </a:p>
          <a:p>
            <a:pPr algn="ctr" eaLnBrk="1" hangingPunct="1">
              <a:buFontTx/>
              <a:buNone/>
            </a:pPr>
            <a:r>
              <a:rPr lang="ru-RU" altLang="ru-RU" sz="3600" dirty="0" smtClean="0">
                <a:solidFill>
                  <a:srgbClr val="663300"/>
                </a:solidFill>
                <a:latin typeface="Times New Roman" pitchFamily="18" charset="0"/>
              </a:rPr>
              <a:t>Годовые отметки  по всем общеобразовательным предметам учебного плана </a:t>
            </a:r>
          </a:p>
          <a:p>
            <a:pPr algn="ctr" eaLnBrk="1" hangingPunct="1">
              <a:buFontTx/>
              <a:buNone/>
            </a:pPr>
            <a:r>
              <a:rPr lang="ru-RU" altLang="ru-RU" sz="3600" b="1" u="sng" dirty="0" smtClean="0">
                <a:solidFill>
                  <a:srgbClr val="FF0000"/>
                </a:solidFill>
                <a:latin typeface="Times New Roman" pitchFamily="18" charset="0"/>
              </a:rPr>
              <a:t>не ниже удовлетворительных </a:t>
            </a:r>
          </a:p>
          <a:p>
            <a:pPr algn="just" eaLnBrk="1" hangingPunct="1">
              <a:buFont typeface="Wingdings" pitchFamily="2" charset="2"/>
              <a:buNone/>
            </a:pPr>
            <a:endParaRPr lang="ru-RU" altLang="ru-RU" sz="3600" b="1" u="sng" dirty="0" smtClean="0">
              <a:solidFill>
                <a:srgbClr val="663300"/>
              </a:solidFill>
              <a:latin typeface="Times New Roman" pitchFamily="18" charset="0"/>
            </a:endParaRPr>
          </a:p>
          <a:p>
            <a:pPr algn="just" eaLnBrk="1" hangingPunct="1">
              <a:buFont typeface="Wingdings" pitchFamily="2" charset="2"/>
              <a:buNone/>
            </a:pPr>
            <a:endParaRPr lang="ru-RU" altLang="ru-RU" sz="3600" b="1" u="sng" dirty="0" smtClean="0">
              <a:solidFill>
                <a:srgbClr val="6633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6199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altLang="ru-RU" sz="4000" i="1" smtClean="0"/>
              <a:t>Предметы </a:t>
            </a:r>
            <a:r>
              <a:rPr lang="ru-RU" altLang="ru-RU" sz="4000" i="1" smtClean="0">
                <a:latin typeface="Arial" charset="0"/>
              </a:rPr>
              <a:t>О</a:t>
            </a:r>
            <a:r>
              <a:rPr lang="ru-RU" altLang="ru-RU" sz="4000" i="1" smtClean="0"/>
              <a:t>ГЭ</a:t>
            </a:r>
            <a:br>
              <a:rPr lang="ru-RU" altLang="ru-RU" sz="4000" i="1" smtClean="0"/>
            </a:br>
            <a:endParaRPr lang="ru-RU" altLang="ru-RU" sz="4000" i="1" smtClean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24199" y="1268760"/>
            <a:ext cx="3657600" cy="5400600"/>
          </a:xfrm>
        </p:spPr>
        <p:txBody>
          <a:bodyPr>
            <a:normAutofit fontScale="85000" lnSpcReduction="10000"/>
          </a:bodyPr>
          <a:lstStyle/>
          <a:p>
            <a:r>
              <a:rPr lang="ru-RU" dirty="0"/>
              <a:t>Общее количество экзаменов в IX классах не должно превышать четырех экзаменов.</a:t>
            </a:r>
          </a:p>
          <a:p>
            <a:r>
              <a:rPr lang="ru-RU" dirty="0"/>
              <a:t>Для обучающихся с ОВЗ, освоивших образовательные программы основного общего образования, количество сдаваемых экзаменов  по их желанию сокращается до двух обязательных экзаменов по русскому языку и математике. </a:t>
            </a:r>
          </a:p>
          <a:p>
            <a:pPr>
              <a:lnSpc>
                <a:spcPct val="80000"/>
              </a:lnSpc>
              <a:buFontTx/>
              <a:buNone/>
            </a:pPr>
            <a:endParaRPr lang="ru-RU" altLang="ru-RU" sz="2800" dirty="0" smtClean="0"/>
          </a:p>
        </p:txBody>
      </p:sp>
      <p:sp>
        <p:nvSpPr>
          <p:cNvPr id="2" name="Объект 1"/>
          <p:cNvSpPr>
            <a:spLocks noGrp="1"/>
          </p:cNvSpPr>
          <p:nvPr>
            <p:ph sz="half" idx="2"/>
          </p:nvPr>
        </p:nvSpPr>
        <p:spPr>
          <a:xfrm>
            <a:off x="5580112" y="980728"/>
            <a:ext cx="2497088" cy="5145752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80000"/>
              </a:lnSpc>
              <a:buFontTx/>
              <a:buNone/>
            </a:pPr>
            <a:endParaRPr lang="ru-RU" altLang="ru-RU" dirty="0"/>
          </a:p>
          <a:p>
            <a:pPr>
              <a:lnSpc>
                <a:spcPct val="80000"/>
              </a:lnSpc>
            </a:pPr>
            <a:r>
              <a:rPr lang="ru-RU" altLang="ru-RU" dirty="0"/>
              <a:t>Русский язык</a:t>
            </a:r>
          </a:p>
          <a:p>
            <a:pPr>
              <a:lnSpc>
                <a:spcPct val="80000"/>
              </a:lnSpc>
            </a:pPr>
            <a:r>
              <a:rPr lang="ru-RU" altLang="ru-RU" dirty="0"/>
              <a:t>Математика </a:t>
            </a:r>
          </a:p>
          <a:p>
            <a:pPr>
              <a:lnSpc>
                <a:spcPct val="80000"/>
              </a:lnSpc>
            </a:pPr>
            <a:r>
              <a:rPr lang="ru-RU" altLang="ru-RU" dirty="0"/>
              <a:t>Физика</a:t>
            </a:r>
          </a:p>
          <a:p>
            <a:pPr>
              <a:lnSpc>
                <a:spcPct val="80000"/>
              </a:lnSpc>
            </a:pPr>
            <a:r>
              <a:rPr lang="ru-RU" altLang="ru-RU" dirty="0"/>
              <a:t>Химия</a:t>
            </a:r>
          </a:p>
          <a:p>
            <a:pPr>
              <a:lnSpc>
                <a:spcPct val="80000"/>
              </a:lnSpc>
            </a:pPr>
            <a:r>
              <a:rPr lang="ru-RU" altLang="ru-RU" dirty="0"/>
              <a:t>Биология</a:t>
            </a:r>
          </a:p>
          <a:p>
            <a:pPr>
              <a:lnSpc>
                <a:spcPct val="80000"/>
              </a:lnSpc>
            </a:pPr>
            <a:r>
              <a:rPr lang="ru-RU" altLang="ru-RU" dirty="0"/>
              <a:t>География</a:t>
            </a:r>
          </a:p>
          <a:p>
            <a:pPr>
              <a:lnSpc>
                <a:spcPct val="80000"/>
              </a:lnSpc>
            </a:pPr>
            <a:r>
              <a:rPr lang="ru-RU" altLang="ru-RU" dirty="0"/>
              <a:t>История</a:t>
            </a:r>
          </a:p>
          <a:p>
            <a:pPr>
              <a:lnSpc>
                <a:spcPct val="80000"/>
              </a:lnSpc>
            </a:pPr>
            <a:r>
              <a:rPr lang="ru-RU" altLang="ru-RU" dirty="0"/>
              <a:t>Информатика и ИКТ</a:t>
            </a:r>
          </a:p>
          <a:p>
            <a:pPr>
              <a:lnSpc>
                <a:spcPct val="80000"/>
              </a:lnSpc>
            </a:pPr>
            <a:r>
              <a:rPr lang="ru-RU" altLang="ru-RU" dirty="0"/>
              <a:t>Английский язык</a:t>
            </a:r>
          </a:p>
          <a:p>
            <a:pPr>
              <a:lnSpc>
                <a:spcPct val="80000"/>
              </a:lnSpc>
            </a:pPr>
            <a:r>
              <a:rPr lang="ru-RU" altLang="ru-RU" dirty="0"/>
              <a:t>Литература</a:t>
            </a:r>
          </a:p>
          <a:p>
            <a:pPr>
              <a:lnSpc>
                <a:spcPct val="80000"/>
              </a:lnSpc>
            </a:pPr>
            <a:r>
              <a:rPr lang="ru-RU" altLang="ru-RU" dirty="0"/>
              <a:t>Обществознание</a:t>
            </a:r>
          </a:p>
          <a:p>
            <a:endParaRPr lang="ru-RU" dirty="0"/>
          </a:p>
        </p:txBody>
      </p:sp>
      <p:pic>
        <p:nvPicPr>
          <p:cNvPr id="30724" name="Picture 4" descr="Копия (2) TEACH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1536188"/>
            <a:ext cx="1872208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1474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188640"/>
            <a:ext cx="7850187" cy="1143000"/>
          </a:xfrm>
        </p:spPr>
        <p:txBody>
          <a:bodyPr/>
          <a:lstStyle/>
          <a:p>
            <a:pPr algn="ctr"/>
            <a:r>
              <a:rPr lang="ru-RU" altLang="ru-RU" sz="4000" dirty="0" smtClean="0">
                <a:latin typeface="Times New Roman" pitchFamily="18" charset="0"/>
              </a:rPr>
              <a:t>МИНИМАЛЬНОЕ КОЛИЧЕСТВО БАЛЛОВ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buFontTx/>
              <a:buNone/>
            </a:pPr>
            <a:r>
              <a:rPr lang="ru-RU" altLang="ru-RU" sz="2800" dirty="0" smtClean="0">
                <a:solidFill>
                  <a:srgbClr val="663300"/>
                </a:solidFill>
                <a:latin typeface="Times New Roman" pitchFamily="18" charset="0"/>
                <a:hlinkClick r:id="rId2"/>
              </a:rPr>
              <a:t>	</a:t>
            </a:r>
            <a:r>
              <a:rPr lang="ru-RU" altLang="ru-RU" sz="2800" dirty="0" smtClean="0">
                <a:solidFill>
                  <a:srgbClr val="663300"/>
                </a:solidFill>
                <a:latin typeface="Times New Roman" pitchFamily="18" charset="0"/>
                <a:hlinkClick r:id="rId3" action="ppaction://hlinkfile"/>
              </a:rPr>
              <a:t>Распоряжением </a:t>
            </a:r>
            <a:r>
              <a:rPr lang="ru-RU" altLang="ru-RU" sz="2800" dirty="0" err="1" smtClean="0">
                <a:solidFill>
                  <a:srgbClr val="663300"/>
                </a:solidFill>
                <a:latin typeface="Times New Roman" pitchFamily="18" charset="0"/>
                <a:hlinkClick r:id="rId3" action="ppaction://hlinkfile"/>
              </a:rPr>
              <a:t>Рособрнадзора</a:t>
            </a:r>
            <a:r>
              <a:rPr lang="ru-RU" altLang="ru-RU" sz="2800" dirty="0" smtClean="0">
                <a:solidFill>
                  <a:srgbClr val="663300"/>
                </a:solidFill>
                <a:latin typeface="Times New Roman" pitchFamily="18" charset="0"/>
                <a:hlinkClick r:id="rId3" action="ppaction://hlinkfile"/>
              </a:rPr>
              <a:t> </a:t>
            </a:r>
            <a:r>
              <a:rPr lang="ru-RU" altLang="ru-RU" sz="2800" dirty="0" smtClean="0">
                <a:solidFill>
                  <a:srgbClr val="663300"/>
                </a:solidFill>
                <a:latin typeface="Times New Roman" pitchFamily="18" charset="0"/>
              </a:rPr>
              <a:t>устанавливается минимальное количество баллов по всем предметам ОГЭ-2018, подтверждающее освоение участниками экзаменов основных общеобразовательных программ среднего  общего образования в соответствии с требованиями федерального государственного образовательного стандарта основного  общего образования.</a:t>
            </a:r>
          </a:p>
          <a:p>
            <a:endParaRPr lang="ru-RU" altLang="ru-RU" sz="2800" dirty="0" smtClean="0"/>
          </a:p>
        </p:txBody>
      </p:sp>
    </p:spTree>
    <p:extLst>
      <p:ext uri="{BB962C8B-B14F-4D97-AF65-F5344CB8AC3E}">
        <p14:creationId xmlns:p14="http://schemas.microsoft.com/office/powerpoint/2010/main" val="557106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7620000" cy="418058"/>
          </a:xfrm>
        </p:spPr>
        <p:txBody>
          <a:bodyPr/>
          <a:lstStyle/>
          <a:p>
            <a:pPr algn="ctr"/>
            <a:r>
              <a:rPr lang="ru-RU" sz="2400" b="1" dirty="0"/>
              <a:t>Таблица перевода баллов ОГЭ 2018</a:t>
            </a:r>
            <a:br>
              <a:rPr lang="ru-RU" sz="2400" b="1" dirty="0"/>
            </a:br>
            <a:endParaRPr lang="ru-RU" sz="2400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5840953"/>
              </p:ext>
            </p:extLst>
          </p:nvPr>
        </p:nvGraphicFramePr>
        <p:xfrm>
          <a:off x="125759" y="2060848"/>
          <a:ext cx="8064897" cy="4286240"/>
        </p:xfrm>
        <a:graphic>
          <a:graphicData uri="http://schemas.openxmlformats.org/drawingml/2006/table">
            <a:tbl>
              <a:tblPr/>
              <a:tblGrid>
                <a:gridCol w="2118053"/>
                <a:gridCol w="828214"/>
                <a:gridCol w="828214"/>
                <a:gridCol w="2224537"/>
                <a:gridCol w="2065879"/>
              </a:tblGrid>
              <a:tr h="1318843">
                <a:tc>
                  <a:txBody>
                    <a:bodyPr/>
                    <a:lstStyle/>
                    <a:p>
                      <a:pPr algn="ctr" fontAlgn="ctr"/>
                      <a:r>
                        <a:rPr lang="ru-RU" b="1" dirty="0">
                          <a:effectLst/>
                        </a:rPr>
                        <a:t>Отметка</a:t>
                      </a:r>
                      <a:br>
                        <a:rPr lang="ru-RU" b="1" dirty="0">
                          <a:effectLst/>
                        </a:rPr>
                      </a:br>
                      <a:r>
                        <a:rPr lang="ru-RU" b="1" dirty="0">
                          <a:effectLst/>
                        </a:rPr>
                        <a:t>по пятибалльной шкале</a:t>
                      </a:r>
                      <a:endParaRPr lang="ru-RU" dirty="0">
                        <a:effectLst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>
                          <a:effectLst/>
                        </a:rPr>
                        <a:t>«2»</a:t>
                      </a:r>
                      <a:endParaRPr lang="ru-RU">
                        <a:effectLst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>
                          <a:effectLst/>
                        </a:rPr>
                        <a:t>«3»</a:t>
                      </a:r>
                      <a:endParaRPr lang="ru-RU">
                        <a:effectLst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>
                          <a:effectLst/>
                        </a:rPr>
                        <a:t>«4»</a:t>
                      </a:r>
                      <a:endParaRPr lang="ru-RU">
                        <a:effectLst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>
                          <a:effectLst/>
                        </a:rPr>
                        <a:t>«5»</a:t>
                      </a:r>
                      <a:endParaRPr lang="ru-RU">
                        <a:effectLst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967397">
                <a:tc>
                  <a:txBody>
                    <a:bodyPr/>
                    <a:lstStyle/>
                    <a:p>
                      <a:pPr algn="ctr" fontAlgn="ctr"/>
                      <a:r>
                        <a:rPr lang="ru-RU">
                          <a:effectLst/>
                        </a:rPr>
                        <a:t>Общий балл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>
                          <a:effectLst/>
                        </a:rPr>
                        <a:t>0  – 14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>
                          <a:effectLst/>
                        </a:rPr>
                        <a:t>15 – 24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>
                          <a:effectLst/>
                        </a:rPr>
                        <a:t>25 – 33,</a:t>
                      </a:r>
                    </a:p>
                    <a:p>
                      <a:pPr algn="ctr"/>
                      <a:r>
                        <a:rPr lang="ru-RU" i="1">
                          <a:effectLst/>
                        </a:rPr>
                        <a:t>Если по критериям ГК1–ГК4* набрано менее</a:t>
                      </a:r>
                      <a:br>
                        <a:rPr lang="ru-RU" i="1">
                          <a:effectLst/>
                        </a:rPr>
                      </a:br>
                      <a:r>
                        <a:rPr lang="ru-RU" i="1">
                          <a:effectLst/>
                        </a:rPr>
                        <a:t>4 баллов, выставляется отметка «3»</a:t>
                      </a:r>
                      <a:endParaRPr lang="ru-RU">
                        <a:effectLst/>
                      </a:endParaRPr>
                    </a:p>
                    <a:p>
                      <a:pPr algn="ctr"/>
                      <a:r>
                        <a:rPr lang="ru-RU">
                          <a:effectLst/>
                        </a:rPr>
                        <a:t> 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effectLst/>
                        </a:rPr>
                        <a:t>34 – 39,</a:t>
                      </a:r>
                    </a:p>
                    <a:p>
                      <a:pPr algn="ctr"/>
                      <a:r>
                        <a:rPr lang="ru-RU" i="1" dirty="0">
                          <a:effectLst/>
                        </a:rPr>
                        <a:t>Если по критериям ГК1–ГК4* набрано менее</a:t>
                      </a:r>
                      <a:br>
                        <a:rPr lang="ru-RU" i="1" dirty="0">
                          <a:effectLst/>
                        </a:rPr>
                      </a:br>
                      <a:r>
                        <a:rPr lang="ru-RU" i="1" dirty="0">
                          <a:effectLst/>
                        </a:rPr>
                        <a:t>6 баллов, выставляется отметка «4».</a:t>
                      </a:r>
                      <a:endParaRPr lang="ru-RU" dirty="0">
                        <a:effectLst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0" y="260648"/>
            <a:ext cx="8316416" cy="163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1" i="0" u="none" strike="noStrike" cap="none" normalizeH="0" baseline="0" dirty="0" smtClean="0">
                <a:ln>
                  <a:noFill/>
                </a:ln>
                <a:solidFill>
                  <a:srgbClr val="FF8C00"/>
                </a:solidFill>
                <a:effectLst/>
                <a:latin typeface="Arial" pitchFamily="34" charset="0"/>
                <a:cs typeface="Arial" pitchFamily="34" charset="0"/>
              </a:rPr>
              <a:t>Шкала перевода баллов по РУССКОМУ ЯЗЫКУ</a:t>
            </a:r>
            <a:endParaRPr kumimoji="0" lang="ru-RU" alt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rgbClr val="006400"/>
                </a:solidFill>
                <a:effectLst/>
                <a:latin typeface="Arial" pitchFamily="34" charset="0"/>
                <a:cs typeface="Arial" pitchFamily="34" charset="0"/>
              </a:rPr>
              <a:t>Максимальное количество баллов</a:t>
            </a: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, которое может получить экзаменуемый за выполнение всей экзаменационной работы, – </a:t>
            </a:r>
            <a:r>
              <a:rPr kumimoji="0" lang="ru-RU" altLang="ru-RU" sz="2000" b="1" i="0" u="none" strike="noStrike" cap="none" normalizeH="0" baseline="0" dirty="0" smtClean="0">
                <a:ln>
                  <a:noFill/>
                </a:ln>
                <a:solidFill>
                  <a:srgbClr val="006400"/>
                </a:solidFill>
                <a:effectLst/>
                <a:latin typeface="Arial" pitchFamily="34" charset="0"/>
                <a:cs typeface="Arial" pitchFamily="34" charset="0"/>
              </a:rPr>
              <a:t>39 баллов</a:t>
            </a:r>
            <a:endParaRPr kumimoji="0" lang="ru-RU" alt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rgbClr val="B22222"/>
                </a:solidFill>
                <a:effectLst/>
                <a:latin typeface="Arial" pitchFamily="34" charset="0"/>
                <a:cs typeface="Arial" pitchFamily="34" charset="0"/>
              </a:rPr>
              <a:t>Минимальный порог: </a:t>
            </a:r>
            <a:r>
              <a:rPr kumimoji="0" lang="ru-RU" altLang="ru-RU" sz="2000" b="1" i="0" u="none" strike="noStrike" cap="none" normalizeH="0" baseline="0" dirty="0" smtClean="0">
                <a:ln>
                  <a:noFill/>
                </a:ln>
                <a:solidFill>
                  <a:srgbClr val="B22222"/>
                </a:solidFill>
                <a:effectLst/>
                <a:latin typeface="Arial" pitchFamily="34" charset="0"/>
                <a:cs typeface="Arial" pitchFamily="34" charset="0"/>
              </a:rPr>
              <a:t>15 баллов</a:t>
            </a:r>
            <a:endParaRPr kumimoji="0" lang="ru-RU" alt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5942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1287392"/>
              </p:ext>
            </p:extLst>
          </p:nvPr>
        </p:nvGraphicFramePr>
        <p:xfrm>
          <a:off x="251520" y="8531"/>
          <a:ext cx="8136905" cy="6669360"/>
        </p:xfrm>
        <a:graphic>
          <a:graphicData uri="http://schemas.openxmlformats.org/drawingml/2006/table">
            <a:tbl>
              <a:tblPr/>
              <a:tblGrid>
                <a:gridCol w="3772485"/>
                <a:gridCol w="3772485"/>
                <a:gridCol w="591935"/>
              </a:tblGrid>
              <a:tr h="513028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effectLst/>
                        </a:rPr>
                        <a:t>Критерий</a:t>
                      </a:r>
                      <a:endParaRPr lang="ru-RU" sz="2400" dirty="0">
                        <a:effectLst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effectLst/>
                        </a:rPr>
                        <a:t>Пояснение к оцениванию</a:t>
                      </a:r>
                      <a:endParaRPr lang="ru-RU" sz="1600" dirty="0">
                        <a:effectLst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>
                          <a:effectLst/>
                        </a:rPr>
                        <a:t>Баллы</a:t>
                      </a:r>
                      <a:endParaRPr lang="ru-RU" sz="1200">
                        <a:effectLst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769541">
                <a:tc rowSpan="3"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effectLst/>
                        </a:rPr>
                        <a:t>ГК1. Соблюдение орфографических норм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>
                          <a:effectLst/>
                        </a:rPr>
                        <a:t>Орфографических ошибок нет, или допущено не более 1 ошибки.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>
                          <a:effectLst/>
                        </a:rPr>
                        <a:t>2</a:t>
                      </a:r>
                      <a:endParaRPr lang="ru-RU" sz="1200">
                        <a:effectLst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5651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>
                          <a:effectLst/>
                        </a:rPr>
                        <a:t>Допущены 2–3 ошибки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>
                          <a:effectLst/>
                        </a:rPr>
                        <a:t>1</a:t>
                      </a:r>
                      <a:endParaRPr lang="ru-RU" sz="1200">
                        <a:effectLst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1302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>
                          <a:effectLst/>
                        </a:rPr>
                        <a:t>Допущены 4 ошибки и более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>
                          <a:effectLst/>
                        </a:rPr>
                        <a:t>0</a:t>
                      </a:r>
                      <a:endParaRPr lang="ru-RU" sz="1200">
                        <a:effectLst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769541">
                <a:tc rowSpan="3"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effectLst/>
                        </a:rPr>
                        <a:t>ГК2. Соблюдение пунктуационных норм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>
                          <a:effectLst/>
                        </a:rPr>
                        <a:t>Пунктуационных ошибок нет, </a:t>
                      </a:r>
                      <a:r>
                        <a:rPr lang="ru-RU" sz="1600" b="1">
                          <a:effectLst/>
                        </a:rPr>
                        <a:t>или</a:t>
                      </a:r>
                      <a:r>
                        <a:rPr lang="ru-RU" sz="1600">
                          <a:effectLst/>
                        </a:rPr>
                        <a:t> допущено не более 2 ошибок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>
                          <a:effectLst/>
                        </a:rPr>
                        <a:t>2</a:t>
                      </a:r>
                      <a:endParaRPr lang="ru-RU" sz="1200">
                        <a:effectLst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5651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effectLst/>
                        </a:rPr>
                        <a:t>Допущены 3–4 ошибки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>
                          <a:effectLst/>
                        </a:rPr>
                        <a:t>1</a:t>
                      </a:r>
                      <a:endParaRPr lang="ru-RU" sz="1200">
                        <a:effectLst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1302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effectLst/>
                        </a:rPr>
                        <a:t>Допущено 5 ошибок и более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>
                          <a:effectLst/>
                        </a:rPr>
                        <a:t>0</a:t>
                      </a:r>
                      <a:endParaRPr lang="ru-RU" sz="1200">
                        <a:effectLst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769541">
                <a:tc rowSpan="3"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effectLst/>
                        </a:rPr>
                        <a:t>ГК3. Соблюдение грамматических норм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effectLst/>
                        </a:rPr>
                        <a:t>Грамматических ошибок нет, </a:t>
                      </a:r>
                      <a:r>
                        <a:rPr lang="ru-RU" sz="1600" b="1" dirty="0">
                          <a:effectLst/>
                        </a:rPr>
                        <a:t>или</a:t>
                      </a:r>
                      <a:r>
                        <a:rPr lang="ru-RU" sz="1600" dirty="0">
                          <a:effectLst/>
                        </a:rPr>
                        <a:t> допущена 1 ошибка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>
                          <a:effectLst/>
                        </a:rPr>
                        <a:t>2</a:t>
                      </a:r>
                      <a:endParaRPr lang="ru-RU" sz="1200">
                        <a:effectLst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5651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>
                          <a:effectLst/>
                        </a:rPr>
                        <a:t>Допущены 2 ошибки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>
                          <a:effectLst/>
                        </a:rPr>
                        <a:t>1</a:t>
                      </a:r>
                      <a:endParaRPr lang="ru-RU" sz="1200">
                        <a:effectLst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1302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>
                          <a:effectLst/>
                        </a:rPr>
                        <a:t>Допущены 3 ошибки и более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>
                          <a:effectLst/>
                        </a:rPr>
                        <a:t>0</a:t>
                      </a:r>
                      <a:endParaRPr lang="ru-RU" sz="1200">
                        <a:effectLst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769541">
                <a:tc rowSpan="3"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effectLst/>
                        </a:rPr>
                        <a:t>ГК4. Соблюдение речевых норм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effectLst/>
                        </a:rPr>
                        <a:t>Речевых ошибок нет, или допущено не более 2 ошибок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>
                          <a:effectLst/>
                        </a:rPr>
                        <a:t>2</a:t>
                      </a:r>
                      <a:endParaRPr lang="ru-RU" sz="1200">
                        <a:effectLst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5651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effectLst/>
                        </a:rPr>
                        <a:t>Допущены 3-4 ошибки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>
                          <a:effectLst/>
                        </a:rPr>
                        <a:t>1</a:t>
                      </a:r>
                      <a:endParaRPr lang="ru-RU" sz="1200">
                        <a:effectLst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1302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effectLst/>
                        </a:rPr>
                        <a:t>Допущено 5 ошибок и более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effectLst/>
                        </a:rPr>
                        <a:t>0</a:t>
                      </a:r>
                      <a:endParaRPr lang="ru-RU" sz="1200" dirty="0">
                        <a:effectLst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4586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32792"/>
            <a:ext cx="849694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Шкала перевода баллов по МАТЕМАТИКЕ</a:t>
            </a:r>
            <a:endParaRPr lang="ru-RU" sz="2400" dirty="0"/>
          </a:p>
          <a:p>
            <a:r>
              <a:rPr lang="ru-RU" sz="2400" dirty="0"/>
              <a:t>Максимальный первичный балл: </a:t>
            </a:r>
            <a:r>
              <a:rPr lang="ru-RU" sz="2400" b="1" dirty="0"/>
              <a:t>32 балла</a:t>
            </a:r>
            <a:r>
              <a:rPr lang="ru-RU" sz="2400" dirty="0"/>
              <a:t>. Из них – за модуль «Алгебра» – 20 баллов, за модуль «Геометрия» – 12 баллов.</a:t>
            </a:r>
          </a:p>
          <a:p>
            <a:r>
              <a:rPr lang="ru-RU" sz="2400" dirty="0"/>
              <a:t>Минимальный порог: </a:t>
            </a:r>
            <a:r>
              <a:rPr lang="ru-RU" sz="2400" b="1" dirty="0"/>
              <a:t>8 баллов</a:t>
            </a:r>
            <a:r>
              <a:rPr lang="ru-RU" sz="2400" dirty="0"/>
              <a:t> (</a:t>
            </a:r>
            <a:r>
              <a:rPr lang="ru-RU" sz="2400" u="sng" dirty="0"/>
              <a:t>из них не менее 2 баллов по модулю «Геометрия»).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0713290"/>
              </p:ext>
            </p:extLst>
          </p:nvPr>
        </p:nvGraphicFramePr>
        <p:xfrm>
          <a:off x="182065" y="2564904"/>
          <a:ext cx="8132814" cy="2963788"/>
        </p:xfrm>
        <a:graphic>
          <a:graphicData uri="http://schemas.openxmlformats.org/drawingml/2006/table">
            <a:tbl>
              <a:tblPr/>
              <a:tblGrid>
                <a:gridCol w="3272293"/>
                <a:gridCol w="1218553"/>
                <a:gridCol w="1218553"/>
                <a:gridCol w="1218553"/>
                <a:gridCol w="1204862"/>
              </a:tblGrid>
              <a:tr h="1481894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>
                          <a:effectLst/>
                        </a:rPr>
                        <a:t>Отметка по пятибалльной шкале</a:t>
                      </a:r>
                      <a:endParaRPr lang="ru-RU" sz="2800" dirty="0">
                        <a:effectLst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>
                          <a:effectLst/>
                        </a:rPr>
                        <a:t>«2»</a:t>
                      </a:r>
                      <a:endParaRPr lang="ru-RU" sz="2800">
                        <a:effectLst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>
                          <a:effectLst/>
                        </a:rPr>
                        <a:t>«3»</a:t>
                      </a:r>
                      <a:endParaRPr lang="ru-RU" sz="2800">
                        <a:effectLst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>
                          <a:effectLst/>
                        </a:rPr>
                        <a:t>«4»</a:t>
                      </a:r>
                      <a:endParaRPr lang="ru-RU" sz="2800">
                        <a:effectLst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>
                          <a:effectLst/>
                        </a:rPr>
                        <a:t>«5»</a:t>
                      </a:r>
                      <a:endParaRPr lang="ru-RU" sz="2800">
                        <a:effectLst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481894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>
                          <a:effectLst/>
                        </a:rPr>
                        <a:t>Суммарный балл за работу в целом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>
                          <a:effectLst/>
                        </a:rPr>
                        <a:t>0 – 7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>
                          <a:effectLst/>
                        </a:rPr>
                        <a:t>8 – 14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>
                          <a:effectLst/>
                        </a:rPr>
                        <a:t>15 – 21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>
                          <a:effectLst/>
                        </a:rPr>
                        <a:t>22 – 32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6946" y="1941007"/>
            <a:ext cx="8496945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Шкала пересчёта первичного балла за выполнение экзаменационной работы в целом в отметку </a:t>
            </a:r>
            <a:r>
              <a:rPr kumimoji="0" lang="ru-RU" alt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по математике</a:t>
            </a: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:</a:t>
            </a:r>
            <a:endParaRPr kumimoji="0" lang="ru-RU" alt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5107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5139322"/>
              </p:ext>
            </p:extLst>
          </p:nvPr>
        </p:nvGraphicFramePr>
        <p:xfrm>
          <a:off x="251520" y="1124744"/>
          <a:ext cx="8136905" cy="1817360"/>
        </p:xfrm>
        <a:graphic>
          <a:graphicData uri="http://schemas.openxmlformats.org/drawingml/2006/table">
            <a:tbl>
              <a:tblPr/>
              <a:tblGrid>
                <a:gridCol w="1627381"/>
                <a:gridCol w="1627381"/>
                <a:gridCol w="1627381"/>
                <a:gridCol w="1627381"/>
                <a:gridCol w="1627381"/>
              </a:tblGrid>
              <a:tr h="1080120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effectLst/>
                        </a:rPr>
                        <a:t>Отметка по</a:t>
                      </a:r>
                      <a:endParaRPr lang="ru-RU" sz="2400" dirty="0">
                        <a:effectLst/>
                      </a:endParaRPr>
                    </a:p>
                    <a:p>
                      <a:pPr algn="ctr"/>
                      <a:r>
                        <a:rPr lang="ru-RU" sz="2400" b="1" dirty="0">
                          <a:effectLst/>
                        </a:rPr>
                        <a:t>пятибалльной шкале</a:t>
                      </a:r>
                      <a:endParaRPr lang="ru-RU" sz="2400" dirty="0">
                        <a:effectLst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effectLst/>
                        </a:rPr>
                        <a:t>«2»</a:t>
                      </a:r>
                      <a:endParaRPr lang="ru-RU" sz="2400" dirty="0">
                        <a:effectLst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effectLst/>
                        </a:rPr>
                        <a:t>«3»</a:t>
                      </a:r>
                      <a:endParaRPr lang="ru-RU" sz="2400" dirty="0">
                        <a:effectLst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>
                          <a:effectLst/>
                        </a:rPr>
                        <a:t>«4»</a:t>
                      </a:r>
                      <a:endParaRPr lang="ru-RU" sz="2400">
                        <a:effectLst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>
                          <a:effectLst/>
                        </a:rPr>
                        <a:t>«5»</a:t>
                      </a:r>
                      <a:endParaRPr lang="ru-RU" sz="2400">
                        <a:effectLst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720080">
                <a:tc>
                  <a:txBody>
                    <a:bodyPr/>
                    <a:lstStyle/>
                    <a:p>
                      <a:pPr algn="ctr"/>
                      <a:r>
                        <a:rPr lang="ru-RU" sz="2400">
                          <a:effectLst/>
                        </a:rPr>
                        <a:t>Общий балл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>
                          <a:effectLst/>
                        </a:rPr>
                        <a:t>0 – 9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effectLst/>
                        </a:rPr>
                        <a:t>10 – 19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effectLst/>
                        </a:rPr>
                        <a:t>20 – 30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effectLst/>
                        </a:rPr>
                        <a:t>31 – 40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2545" y="0"/>
            <a:ext cx="8148513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1" i="0" u="none" strike="noStrike" cap="none" normalizeH="0" baseline="0" dirty="0" smtClean="0">
                <a:ln>
                  <a:noFill/>
                </a:ln>
                <a:solidFill>
                  <a:srgbClr val="FF8C00"/>
                </a:solidFill>
                <a:effectLst/>
                <a:latin typeface="Arial" pitchFamily="34" charset="0"/>
                <a:cs typeface="Arial" pitchFamily="34" charset="0"/>
              </a:rPr>
              <a:t>Шкала перевода баллов по ФИЗИКЕ</a:t>
            </a:r>
            <a:endParaRPr kumimoji="0" lang="ru-RU" alt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rgbClr val="006400"/>
                </a:solidFill>
                <a:effectLst/>
                <a:latin typeface="Arial" pitchFamily="34" charset="0"/>
                <a:cs typeface="Arial" pitchFamily="34" charset="0"/>
              </a:rPr>
              <a:t>Максимальный первичный балл: </a:t>
            </a:r>
            <a:r>
              <a:rPr kumimoji="0" lang="ru-RU" altLang="ru-RU" sz="2400" b="1" i="0" u="none" strike="noStrike" cap="none" normalizeH="0" baseline="0" dirty="0" smtClean="0">
                <a:ln>
                  <a:noFill/>
                </a:ln>
                <a:solidFill>
                  <a:srgbClr val="006400"/>
                </a:solidFill>
                <a:effectLst/>
                <a:latin typeface="Arial" pitchFamily="34" charset="0"/>
                <a:cs typeface="Arial" pitchFamily="34" charset="0"/>
              </a:rPr>
              <a:t>40 баллов</a:t>
            </a:r>
            <a:endParaRPr kumimoji="0" lang="ru-RU" alt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rgbClr val="B22222"/>
                </a:solidFill>
                <a:effectLst/>
                <a:latin typeface="Arial" pitchFamily="34" charset="0"/>
                <a:cs typeface="Arial" pitchFamily="34" charset="0"/>
              </a:rPr>
              <a:t>Минимальный порог: </a:t>
            </a:r>
            <a:r>
              <a:rPr kumimoji="0" lang="ru-RU" altLang="ru-RU" sz="2400" b="1" i="0" u="none" strike="noStrike" cap="none" normalizeH="0" baseline="0" dirty="0" smtClean="0">
                <a:ln>
                  <a:noFill/>
                </a:ln>
                <a:solidFill>
                  <a:srgbClr val="B22222"/>
                </a:solidFill>
                <a:effectLst/>
                <a:latin typeface="Arial" pitchFamily="34" charset="0"/>
                <a:cs typeface="Arial" pitchFamily="34" charset="0"/>
              </a:rPr>
              <a:t>10 баллов 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(повысился на 1 балл)</a:t>
            </a:r>
            <a:endParaRPr kumimoji="0" lang="ru-RU" alt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3519136"/>
              </p:ext>
            </p:extLst>
          </p:nvPr>
        </p:nvGraphicFramePr>
        <p:xfrm>
          <a:off x="323526" y="4869160"/>
          <a:ext cx="7704860" cy="1988840"/>
        </p:xfrm>
        <a:graphic>
          <a:graphicData uri="http://schemas.openxmlformats.org/drawingml/2006/table">
            <a:tbl>
              <a:tblPr/>
              <a:tblGrid>
                <a:gridCol w="1540972"/>
                <a:gridCol w="1540972"/>
                <a:gridCol w="1540972"/>
                <a:gridCol w="1540972"/>
                <a:gridCol w="1540972"/>
              </a:tblGrid>
              <a:tr h="1491630"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effectLst/>
                        </a:rPr>
                        <a:t>Отметка по</a:t>
                      </a:r>
                      <a:endParaRPr lang="ru-RU" dirty="0">
                        <a:effectLst/>
                      </a:endParaRPr>
                    </a:p>
                    <a:p>
                      <a:pPr algn="ctr"/>
                      <a:r>
                        <a:rPr lang="ru-RU" b="1" dirty="0">
                          <a:effectLst/>
                        </a:rPr>
                        <a:t>пятибалльной шкале</a:t>
                      </a:r>
                      <a:endParaRPr lang="ru-RU" dirty="0">
                        <a:effectLst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>
                          <a:effectLst/>
                        </a:rPr>
                        <a:t>«2»</a:t>
                      </a:r>
                      <a:endParaRPr lang="ru-RU">
                        <a:effectLst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>
                          <a:effectLst/>
                        </a:rPr>
                        <a:t>«3»</a:t>
                      </a:r>
                      <a:endParaRPr lang="ru-RU">
                        <a:effectLst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>
                          <a:effectLst/>
                        </a:rPr>
                        <a:t>«4»</a:t>
                      </a:r>
                      <a:endParaRPr lang="ru-RU">
                        <a:effectLst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>
                          <a:effectLst/>
                        </a:rPr>
                        <a:t>«5»</a:t>
                      </a:r>
                      <a:endParaRPr lang="ru-RU">
                        <a:effectLst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97210">
                <a:tc>
                  <a:txBody>
                    <a:bodyPr/>
                    <a:lstStyle/>
                    <a:p>
                      <a:pPr algn="ctr"/>
                      <a:r>
                        <a:rPr lang="ru-RU">
                          <a:effectLst/>
                        </a:rPr>
                        <a:t>Общий балл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>
                          <a:effectLst/>
                        </a:rPr>
                        <a:t>0 – 8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>
                          <a:effectLst/>
                        </a:rPr>
                        <a:t>9 – 17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>
                          <a:effectLst/>
                        </a:rPr>
                        <a:t>18 – 26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effectLst/>
                        </a:rPr>
                        <a:t>27 – 34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42272" y="3201943"/>
            <a:ext cx="8161059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1" i="0" u="none" strike="noStrike" cap="none" normalizeH="0" baseline="0" dirty="0" smtClean="0">
                <a:ln>
                  <a:noFill/>
                </a:ln>
                <a:solidFill>
                  <a:srgbClr val="FF8C00"/>
                </a:solidFill>
                <a:effectLst/>
                <a:latin typeface="Arial" pitchFamily="34" charset="0"/>
                <a:cs typeface="Arial" pitchFamily="34" charset="0"/>
              </a:rPr>
              <a:t>Шкала перевода баллов по ХИМИИ</a:t>
            </a:r>
            <a:endParaRPr kumimoji="0" lang="ru-RU" alt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Шкала пересчета первичного балла за выполнение экзаменационной работы без реального эксперимента</a:t>
            </a:r>
            <a:endParaRPr kumimoji="0" lang="ru-RU" alt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rgbClr val="006400"/>
                </a:solidFill>
                <a:effectLst/>
                <a:latin typeface="Arial" pitchFamily="34" charset="0"/>
                <a:cs typeface="Arial" pitchFamily="34" charset="0"/>
              </a:rPr>
              <a:t>Максимальный первичный балл: </a:t>
            </a:r>
            <a:r>
              <a:rPr kumimoji="0" lang="ru-RU" altLang="ru-RU" sz="2400" b="1" i="0" u="none" strike="noStrike" cap="none" normalizeH="0" baseline="0" dirty="0" smtClean="0">
                <a:ln>
                  <a:noFill/>
                </a:ln>
                <a:solidFill>
                  <a:srgbClr val="006400"/>
                </a:solidFill>
                <a:effectLst/>
                <a:latin typeface="Arial" pitchFamily="34" charset="0"/>
                <a:cs typeface="Arial" pitchFamily="34" charset="0"/>
              </a:rPr>
              <a:t>34 балла</a:t>
            </a:r>
            <a:endParaRPr kumimoji="0" lang="ru-RU" alt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rgbClr val="B22222"/>
                </a:solidFill>
                <a:effectLst/>
                <a:latin typeface="Arial" pitchFamily="34" charset="0"/>
                <a:cs typeface="Arial" pitchFamily="34" charset="0"/>
              </a:rPr>
              <a:t>Минимальный порог: </a:t>
            </a:r>
            <a:r>
              <a:rPr kumimoji="0" lang="ru-RU" altLang="ru-RU" sz="2400" b="1" i="0" u="none" strike="noStrike" cap="none" normalizeH="0" baseline="0" dirty="0" smtClean="0">
                <a:ln>
                  <a:noFill/>
                </a:ln>
                <a:solidFill>
                  <a:srgbClr val="B22222"/>
                </a:solidFill>
                <a:effectLst/>
                <a:latin typeface="Arial" pitchFamily="34" charset="0"/>
                <a:cs typeface="Arial" pitchFamily="34" charset="0"/>
              </a:rPr>
              <a:t>9 баллов</a:t>
            </a:r>
            <a:endParaRPr kumimoji="0" lang="ru-RU" alt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6786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4613428"/>
              </p:ext>
            </p:extLst>
          </p:nvPr>
        </p:nvGraphicFramePr>
        <p:xfrm>
          <a:off x="103459" y="1210170"/>
          <a:ext cx="8212956" cy="2551152"/>
        </p:xfrm>
        <a:graphic>
          <a:graphicData uri="http://schemas.openxmlformats.org/drawingml/2006/table">
            <a:tbl>
              <a:tblPr/>
              <a:tblGrid>
                <a:gridCol w="3304539"/>
                <a:gridCol w="1230561"/>
                <a:gridCol w="1230561"/>
                <a:gridCol w="1230561"/>
                <a:gridCol w="1216734"/>
              </a:tblGrid>
              <a:tr h="1700768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effectLst/>
                        </a:rPr>
                        <a:t>Отметка по</a:t>
                      </a:r>
                      <a:endParaRPr lang="ru-RU" sz="2400" dirty="0">
                        <a:effectLst/>
                      </a:endParaRPr>
                    </a:p>
                    <a:p>
                      <a:pPr algn="ctr"/>
                      <a:r>
                        <a:rPr lang="ru-RU" sz="2400" b="1" dirty="0">
                          <a:effectLst/>
                        </a:rPr>
                        <a:t>пятибалльной шкале</a:t>
                      </a:r>
                      <a:endParaRPr lang="ru-RU" sz="2400" dirty="0">
                        <a:effectLst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effectLst/>
                        </a:rPr>
                        <a:t>«2»</a:t>
                      </a:r>
                      <a:endParaRPr lang="ru-RU" sz="2400" dirty="0">
                        <a:effectLst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effectLst/>
                        </a:rPr>
                        <a:t>«3»</a:t>
                      </a:r>
                      <a:endParaRPr lang="ru-RU" sz="2400" dirty="0">
                        <a:effectLst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>
                          <a:effectLst/>
                        </a:rPr>
                        <a:t>«4»</a:t>
                      </a:r>
                      <a:endParaRPr lang="ru-RU" sz="2400">
                        <a:effectLst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>
                          <a:effectLst/>
                        </a:rPr>
                        <a:t>«5»</a:t>
                      </a:r>
                      <a:endParaRPr lang="ru-RU" sz="2400">
                        <a:effectLst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850384">
                <a:tc>
                  <a:txBody>
                    <a:bodyPr/>
                    <a:lstStyle/>
                    <a:p>
                      <a:pPr algn="ctr"/>
                      <a:r>
                        <a:rPr lang="ru-RU" sz="2400">
                          <a:effectLst/>
                        </a:rPr>
                        <a:t>Общий балл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>
                          <a:effectLst/>
                        </a:rPr>
                        <a:t>0 – 12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effectLst/>
                        </a:rPr>
                        <a:t>13 – 25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effectLst/>
                        </a:rPr>
                        <a:t>26 – 36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effectLst/>
                        </a:rPr>
                        <a:t>37 – 46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03459" y="0"/>
            <a:ext cx="756084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1" i="0" u="none" strike="noStrike" cap="none" normalizeH="0" baseline="0" dirty="0" smtClean="0">
                <a:ln>
                  <a:noFill/>
                </a:ln>
                <a:solidFill>
                  <a:srgbClr val="FF8C00"/>
                </a:solidFill>
                <a:effectLst/>
                <a:latin typeface="Arial" pitchFamily="34" charset="0"/>
                <a:cs typeface="Arial" pitchFamily="34" charset="0"/>
              </a:rPr>
              <a:t>Шкала перевода баллов по БИОЛОГИИ</a:t>
            </a:r>
            <a:endParaRPr kumimoji="0" lang="ru-RU" alt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rgbClr val="006400"/>
                </a:solidFill>
                <a:effectLst/>
                <a:latin typeface="Arial" pitchFamily="34" charset="0"/>
                <a:cs typeface="Arial" pitchFamily="34" charset="0"/>
              </a:rPr>
              <a:t>Максимальный первичный балл: </a:t>
            </a:r>
            <a:r>
              <a:rPr kumimoji="0" lang="ru-RU" altLang="ru-RU" sz="2400" b="1" i="0" u="none" strike="noStrike" cap="none" normalizeH="0" baseline="0" dirty="0" smtClean="0">
                <a:ln>
                  <a:noFill/>
                </a:ln>
                <a:solidFill>
                  <a:srgbClr val="006400"/>
                </a:solidFill>
                <a:effectLst/>
                <a:latin typeface="Arial" pitchFamily="34" charset="0"/>
                <a:cs typeface="Arial" pitchFamily="34" charset="0"/>
              </a:rPr>
              <a:t>46 баллов</a:t>
            </a:r>
            <a:endParaRPr kumimoji="0" lang="ru-RU" alt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rgbClr val="B22222"/>
                </a:solidFill>
                <a:effectLst/>
                <a:latin typeface="Arial" pitchFamily="34" charset="0"/>
                <a:cs typeface="Arial" pitchFamily="34" charset="0"/>
              </a:rPr>
              <a:t>Минимальный порог: </a:t>
            </a:r>
            <a:r>
              <a:rPr kumimoji="0" lang="ru-RU" altLang="ru-RU" sz="2400" b="1" i="0" u="none" strike="noStrike" cap="none" normalizeH="0" baseline="0" dirty="0" smtClean="0">
                <a:ln>
                  <a:noFill/>
                </a:ln>
                <a:solidFill>
                  <a:srgbClr val="B22222"/>
                </a:solidFill>
                <a:effectLst/>
                <a:latin typeface="Arial" pitchFamily="34" charset="0"/>
                <a:cs typeface="Arial" pitchFamily="34" charset="0"/>
              </a:rPr>
              <a:t>13 баллов</a:t>
            </a:r>
            <a:endParaRPr kumimoji="0" lang="ru-RU" alt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3662256"/>
              </p:ext>
            </p:extLst>
          </p:nvPr>
        </p:nvGraphicFramePr>
        <p:xfrm>
          <a:off x="103461" y="4725144"/>
          <a:ext cx="8252673" cy="2132856"/>
        </p:xfrm>
        <a:graphic>
          <a:graphicData uri="http://schemas.openxmlformats.org/drawingml/2006/table">
            <a:tbl>
              <a:tblPr/>
              <a:tblGrid>
                <a:gridCol w="3320521"/>
                <a:gridCol w="1236511"/>
                <a:gridCol w="1236511"/>
                <a:gridCol w="1236511"/>
                <a:gridCol w="1222619"/>
              </a:tblGrid>
              <a:tr h="1421904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effectLst/>
                        </a:rPr>
                        <a:t>Отметка по</a:t>
                      </a:r>
                      <a:endParaRPr lang="ru-RU" sz="2000" dirty="0">
                        <a:effectLst/>
                      </a:endParaRPr>
                    </a:p>
                    <a:p>
                      <a:pPr algn="ctr"/>
                      <a:r>
                        <a:rPr lang="ru-RU" sz="2000" b="1" dirty="0">
                          <a:effectLst/>
                        </a:rPr>
                        <a:t>пятибалльной шкале</a:t>
                      </a:r>
                      <a:endParaRPr lang="ru-RU" sz="2000" dirty="0">
                        <a:effectLst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effectLst/>
                        </a:rPr>
                        <a:t>«2»</a:t>
                      </a:r>
                      <a:endParaRPr lang="ru-RU" sz="2000" dirty="0">
                        <a:effectLst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effectLst/>
                        </a:rPr>
                        <a:t>«3»</a:t>
                      </a:r>
                      <a:endParaRPr lang="ru-RU" sz="2000" dirty="0">
                        <a:effectLst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>
                          <a:effectLst/>
                        </a:rPr>
                        <a:t>«4»</a:t>
                      </a:r>
                      <a:endParaRPr lang="ru-RU" sz="2000">
                        <a:effectLst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>
                          <a:effectLst/>
                        </a:rPr>
                        <a:t>«5»</a:t>
                      </a:r>
                      <a:endParaRPr lang="ru-RU" sz="2000">
                        <a:effectLst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710952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effectLst/>
                        </a:rPr>
                        <a:t>Общий балл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>
                          <a:effectLst/>
                        </a:rPr>
                        <a:t>0 – 14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effectLst/>
                        </a:rPr>
                        <a:t>15 – 24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effectLst/>
                        </a:rPr>
                        <a:t>25 – 33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effectLst/>
                        </a:rPr>
                        <a:t>34 – 39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85916" y="3679141"/>
            <a:ext cx="827022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1" i="0" u="none" strike="noStrike" cap="none" normalizeH="0" baseline="0" dirty="0" smtClean="0">
                <a:ln>
                  <a:noFill/>
                </a:ln>
                <a:solidFill>
                  <a:srgbClr val="FF8C00"/>
                </a:solidFill>
                <a:effectLst/>
                <a:latin typeface="Arial" pitchFamily="34" charset="0"/>
                <a:cs typeface="Arial" pitchFamily="34" charset="0"/>
              </a:rPr>
              <a:t>Шкала перевода баллов по ОБЩЕСТВОЗНАНИЮ</a:t>
            </a:r>
            <a:endParaRPr kumimoji="0" lang="ru-RU" alt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rgbClr val="006400"/>
                </a:solidFill>
                <a:effectLst/>
                <a:latin typeface="Arial" pitchFamily="34" charset="0"/>
                <a:cs typeface="Arial" pitchFamily="34" charset="0"/>
              </a:rPr>
              <a:t>Максимальный первичный балл: </a:t>
            </a:r>
            <a:r>
              <a:rPr kumimoji="0" lang="ru-RU" altLang="ru-RU" sz="2000" b="1" i="0" u="none" strike="noStrike" cap="none" normalizeH="0" baseline="0" dirty="0" smtClean="0">
                <a:ln>
                  <a:noFill/>
                </a:ln>
                <a:solidFill>
                  <a:srgbClr val="006400"/>
                </a:solidFill>
                <a:effectLst/>
                <a:latin typeface="Arial" pitchFamily="34" charset="0"/>
                <a:cs typeface="Arial" pitchFamily="34" charset="0"/>
              </a:rPr>
              <a:t>39 баллов</a:t>
            </a:r>
            <a:endParaRPr kumimoji="0" lang="ru-RU" alt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rgbClr val="B22222"/>
                </a:solidFill>
                <a:effectLst/>
                <a:latin typeface="Arial" pitchFamily="34" charset="0"/>
                <a:cs typeface="Arial" pitchFamily="34" charset="0"/>
              </a:rPr>
              <a:t>Минимальный порог: </a:t>
            </a:r>
            <a:r>
              <a:rPr kumimoji="0" lang="ru-RU" altLang="ru-RU" sz="2000" b="1" i="0" u="none" strike="noStrike" cap="none" normalizeH="0" baseline="0" dirty="0" smtClean="0">
                <a:ln>
                  <a:noFill/>
                </a:ln>
                <a:solidFill>
                  <a:srgbClr val="B22222"/>
                </a:solidFill>
                <a:effectLst/>
                <a:latin typeface="Arial" pitchFamily="34" charset="0"/>
                <a:cs typeface="Arial" pitchFamily="34" charset="0"/>
              </a:rPr>
              <a:t>15 баллов</a:t>
            </a:r>
            <a:endParaRPr kumimoji="0" lang="ru-RU" alt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2022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0" y="476672"/>
            <a:ext cx="8172400" cy="5924128"/>
          </a:xfrm>
        </p:spPr>
        <p:txBody>
          <a:bodyPr/>
          <a:lstStyle/>
          <a:p>
            <a:pPr lvl="0"/>
            <a:r>
              <a:rPr lang="ru-RU" sz="2800" dirty="0"/>
              <a:t>Для проведения итогового собеседования участники с ограниченными возможностями здоровья, дети-инвалиды, инвалиды (далее – ОВЗ) привлекаются на добровольной основе. В случае изъявления желания участвовать в опытной эксплуатации, при наличии согласия родителей (законных представителей) лица с ОВЗ могут участвовать в итоговом собеседовании. Продолжительность проведения итогового собеседования для указанной категории участников увеличивается до 30 минут.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57005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4822194"/>
              </p:ext>
            </p:extLst>
          </p:nvPr>
        </p:nvGraphicFramePr>
        <p:xfrm>
          <a:off x="0" y="1198832"/>
          <a:ext cx="8388426" cy="2230168"/>
        </p:xfrm>
        <a:graphic>
          <a:graphicData uri="http://schemas.openxmlformats.org/drawingml/2006/table">
            <a:tbl>
              <a:tblPr/>
              <a:tblGrid>
                <a:gridCol w="3375141"/>
                <a:gridCol w="1256852"/>
                <a:gridCol w="1256852"/>
                <a:gridCol w="1256852"/>
                <a:gridCol w="1242729"/>
              </a:tblGrid>
              <a:tr h="1486778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effectLst/>
                        </a:rPr>
                        <a:t>Отметка по</a:t>
                      </a:r>
                      <a:endParaRPr lang="ru-RU" sz="2400" dirty="0">
                        <a:effectLst/>
                      </a:endParaRPr>
                    </a:p>
                    <a:p>
                      <a:pPr algn="ctr"/>
                      <a:r>
                        <a:rPr lang="ru-RU" sz="2400" b="1" dirty="0">
                          <a:effectLst/>
                        </a:rPr>
                        <a:t>пятибалльной шкале</a:t>
                      </a:r>
                      <a:endParaRPr lang="ru-RU" sz="2400" dirty="0">
                        <a:effectLst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effectLst/>
                        </a:rPr>
                        <a:t>«2»</a:t>
                      </a:r>
                      <a:endParaRPr lang="ru-RU" sz="2400" dirty="0">
                        <a:effectLst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effectLst/>
                        </a:rPr>
                        <a:t>«3»</a:t>
                      </a:r>
                      <a:endParaRPr lang="ru-RU" sz="2400" dirty="0">
                        <a:effectLst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effectLst/>
                        </a:rPr>
                        <a:t>«4»</a:t>
                      </a:r>
                      <a:endParaRPr lang="ru-RU" sz="2400" dirty="0">
                        <a:effectLst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>
                          <a:effectLst/>
                        </a:rPr>
                        <a:t>«5»</a:t>
                      </a:r>
                      <a:endParaRPr lang="ru-RU" sz="2400">
                        <a:effectLst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743390">
                <a:tc>
                  <a:txBody>
                    <a:bodyPr/>
                    <a:lstStyle/>
                    <a:p>
                      <a:pPr algn="ctr"/>
                      <a:r>
                        <a:rPr lang="ru-RU" sz="2400">
                          <a:effectLst/>
                        </a:rPr>
                        <a:t>Общий балл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>
                          <a:effectLst/>
                        </a:rPr>
                        <a:t>0 – 4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>
                          <a:effectLst/>
                        </a:rPr>
                        <a:t>5 – 11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effectLst/>
                        </a:rPr>
                        <a:t>12 – 17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effectLst/>
                        </a:rPr>
                        <a:t>18 – 22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0" y="-1497"/>
            <a:ext cx="8388424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1" i="0" u="none" strike="noStrike" cap="none" normalizeH="0" baseline="0" dirty="0" smtClean="0">
                <a:ln>
                  <a:noFill/>
                </a:ln>
                <a:solidFill>
                  <a:srgbClr val="FF8C00"/>
                </a:solidFill>
                <a:effectLst/>
                <a:latin typeface="Arial" pitchFamily="34" charset="0"/>
                <a:cs typeface="Arial" pitchFamily="34" charset="0"/>
              </a:rPr>
              <a:t>Шкала перевода баллов по ИНФОРМАТИКЕ и ИКТ</a:t>
            </a:r>
            <a:endParaRPr kumimoji="0" lang="ru-RU" alt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rgbClr val="006400"/>
                </a:solidFill>
                <a:effectLst/>
                <a:latin typeface="Arial" pitchFamily="34" charset="0"/>
                <a:cs typeface="Arial" pitchFamily="34" charset="0"/>
              </a:rPr>
              <a:t>Максимальный первичный балл: </a:t>
            </a:r>
            <a:r>
              <a:rPr kumimoji="0" lang="ru-RU" altLang="ru-RU" sz="2400" b="1" i="0" u="none" strike="noStrike" cap="none" normalizeH="0" baseline="0" dirty="0" smtClean="0">
                <a:ln>
                  <a:noFill/>
                </a:ln>
                <a:solidFill>
                  <a:srgbClr val="006400"/>
                </a:solidFill>
                <a:effectLst/>
                <a:latin typeface="Arial" pitchFamily="34" charset="0"/>
                <a:cs typeface="Arial" pitchFamily="34" charset="0"/>
              </a:rPr>
              <a:t>22 балла</a:t>
            </a:r>
            <a:endParaRPr kumimoji="0" lang="ru-RU" alt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rgbClr val="B22222"/>
                </a:solidFill>
                <a:effectLst/>
                <a:latin typeface="Arial" pitchFamily="34" charset="0"/>
                <a:cs typeface="Arial" pitchFamily="34" charset="0"/>
              </a:rPr>
              <a:t>Минимальный порог: </a:t>
            </a:r>
            <a:r>
              <a:rPr kumimoji="0" lang="ru-RU" altLang="ru-RU" sz="2400" b="1" i="0" u="none" strike="noStrike" cap="none" normalizeH="0" baseline="0" dirty="0" smtClean="0">
                <a:ln>
                  <a:noFill/>
                </a:ln>
                <a:solidFill>
                  <a:srgbClr val="B22222"/>
                </a:solidFill>
                <a:effectLst/>
                <a:latin typeface="Arial" pitchFamily="34" charset="0"/>
                <a:cs typeface="Arial" pitchFamily="34" charset="0"/>
              </a:rPr>
              <a:t>5 баллов</a:t>
            </a:r>
            <a:endParaRPr kumimoji="0" lang="ru-RU" alt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7519171"/>
              </p:ext>
            </p:extLst>
          </p:nvPr>
        </p:nvGraphicFramePr>
        <p:xfrm>
          <a:off x="179510" y="4680431"/>
          <a:ext cx="8064897" cy="1875785"/>
        </p:xfrm>
        <a:graphic>
          <a:graphicData uri="http://schemas.openxmlformats.org/drawingml/2006/table">
            <a:tbl>
              <a:tblPr/>
              <a:tblGrid>
                <a:gridCol w="3299275"/>
                <a:gridCol w="1194800"/>
                <a:gridCol w="1194800"/>
                <a:gridCol w="1194800"/>
                <a:gridCol w="1181222"/>
              </a:tblGrid>
              <a:tr h="1250523"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effectLst/>
                        </a:rPr>
                        <a:t>Отметка по</a:t>
                      </a:r>
                      <a:endParaRPr lang="ru-RU" dirty="0">
                        <a:effectLst/>
                      </a:endParaRPr>
                    </a:p>
                    <a:p>
                      <a:pPr algn="ctr"/>
                      <a:r>
                        <a:rPr lang="ru-RU" b="1" dirty="0">
                          <a:effectLst/>
                        </a:rPr>
                        <a:t>пятибалльной шкале</a:t>
                      </a:r>
                      <a:endParaRPr lang="ru-RU" dirty="0">
                        <a:effectLst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>
                          <a:effectLst/>
                        </a:rPr>
                        <a:t>«2»</a:t>
                      </a:r>
                      <a:endParaRPr lang="ru-RU">
                        <a:effectLst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>
                          <a:effectLst/>
                        </a:rPr>
                        <a:t>«3»</a:t>
                      </a:r>
                      <a:endParaRPr lang="ru-RU">
                        <a:effectLst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>
                          <a:effectLst/>
                        </a:rPr>
                        <a:t>«4»</a:t>
                      </a:r>
                      <a:endParaRPr lang="ru-RU">
                        <a:effectLst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>
                          <a:effectLst/>
                        </a:rPr>
                        <a:t>«5»</a:t>
                      </a:r>
                      <a:endParaRPr lang="ru-RU">
                        <a:effectLst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25262">
                <a:tc>
                  <a:txBody>
                    <a:bodyPr/>
                    <a:lstStyle/>
                    <a:p>
                      <a:pPr algn="ctr"/>
                      <a:r>
                        <a:rPr lang="ru-RU">
                          <a:effectLst/>
                        </a:rPr>
                        <a:t>Общий балл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>
                          <a:effectLst/>
                        </a:rPr>
                        <a:t>0 – 28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>
                          <a:effectLst/>
                        </a:rPr>
                        <a:t>29 – 45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>
                          <a:effectLst/>
                        </a:rPr>
                        <a:t>46 – 58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effectLst/>
                        </a:rPr>
                        <a:t>59 – 70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79512" y="3356992"/>
            <a:ext cx="7848872" cy="132343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1" i="0" u="none" strike="noStrike" cap="none" normalizeH="0" baseline="0" dirty="0" smtClean="0">
                <a:ln>
                  <a:noFill/>
                </a:ln>
                <a:solidFill>
                  <a:srgbClr val="FF8C00"/>
                </a:solidFill>
                <a:effectLst/>
                <a:latin typeface="Arial" pitchFamily="34" charset="0"/>
                <a:cs typeface="Arial" pitchFamily="34" charset="0"/>
              </a:rPr>
              <a:t>Шкала перевода баллов по ИНОСТРАННОМУ ЯЗЫКУ</a:t>
            </a:r>
            <a:endParaRPr kumimoji="0" lang="ru-RU" alt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(АНГЛИЙСКИЙ)</a:t>
            </a:r>
            <a:endParaRPr kumimoji="0" lang="ru-RU" alt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rgbClr val="006400"/>
                </a:solidFill>
                <a:effectLst/>
                <a:latin typeface="Arial" pitchFamily="34" charset="0"/>
                <a:cs typeface="Arial" pitchFamily="34" charset="0"/>
              </a:rPr>
              <a:t>Максимальный первичный балл: </a:t>
            </a:r>
            <a:r>
              <a:rPr kumimoji="0" lang="ru-RU" altLang="ru-RU" sz="2000" b="1" i="0" u="none" strike="noStrike" cap="none" normalizeH="0" baseline="0" dirty="0" smtClean="0">
                <a:ln>
                  <a:noFill/>
                </a:ln>
                <a:solidFill>
                  <a:srgbClr val="006400"/>
                </a:solidFill>
                <a:effectLst/>
                <a:latin typeface="Arial" pitchFamily="34" charset="0"/>
                <a:cs typeface="Arial" pitchFamily="34" charset="0"/>
              </a:rPr>
              <a:t>70 баллов</a:t>
            </a:r>
            <a:endParaRPr kumimoji="0" lang="ru-RU" alt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rgbClr val="B22222"/>
                </a:solidFill>
                <a:effectLst/>
                <a:latin typeface="Arial" pitchFamily="34" charset="0"/>
                <a:cs typeface="Arial" pitchFamily="34" charset="0"/>
              </a:rPr>
              <a:t>Минимальный порог: </a:t>
            </a:r>
            <a:r>
              <a:rPr kumimoji="0" lang="ru-RU" altLang="ru-RU" sz="2000" b="1" i="0" u="none" strike="noStrike" cap="none" normalizeH="0" baseline="0" dirty="0" smtClean="0">
                <a:ln>
                  <a:noFill/>
                </a:ln>
                <a:solidFill>
                  <a:srgbClr val="B22222"/>
                </a:solidFill>
                <a:effectLst/>
                <a:latin typeface="Arial" pitchFamily="34" charset="0"/>
                <a:cs typeface="Arial" pitchFamily="34" charset="0"/>
              </a:rPr>
              <a:t>29 баллов</a:t>
            </a:r>
            <a:endParaRPr kumimoji="0" lang="ru-RU" alt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2828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4836954"/>
              </p:ext>
            </p:extLst>
          </p:nvPr>
        </p:nvGraphicFramePr>
        <p:xfrm>
          <a:off x="177400" y="1340768"/>
          <a:ext cx="8208912" cy="2063100"/>
        </p:xfrm>
        <a:graphic>
          <a:graphicData uri="http://schemas.openxmlformats.org/drawingml/2006/table">
            <a:tbl>
              <a:tblPr/>
              <a:tblGrid>
                <a:gridCol w="3302912"/>
                <a:gridCol w="1229955"/>
                <a:gridCol w="1229955"/>
                <a:gridCol w="1229955"/>
                <a:gridCol w="1216135"/>
              </a:tblGrid>
              <a:tr h="1375400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effectLst/>
                        </a:rPr>
                        <a:t>Отметка по</a:t>
                      </a:r>
                      <a:endParaRPr lang="ru-RU" sz="2400" dirty="0">
                        <a:effectLst/>
                      </a:endParaRPr>
                    </a:p>
                    <a:p>
                      <a:pPr algn="ctr"/>
                      <a:r>
                        <a:rPr lang="ru-RU" sz="2400" b="1" dirty="0">
                          <a:effectLst/>
                        </a:rPr>
                        <a:t>пятибалльной шкале</a:t>
                      </a:r>
                      <a:endParaRPr lang="ru-RU" sz="2400" dirty="0">
                        <a:effectLst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effectLst/>
                        </a:rPr>
                        <a:t>«2»</a:t>
                      </a:r>
                      <a:endParaRPr lang="ru-RU" sz="2400" dirty="0">
                        <a:effectLst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92735" algn="ctr"/>
                      <a:r>
                        <a:rPr lang="ru-RU" sz="2400" b="1" dirty="0">
                          <a:effectLst/>
                        </a:rPr>
                        <a:t>«3»</a:t>
                      </a:r>
                      <a:endParaRPr lang="ru-RU" sz="2400" dirty="0">
                        <a:effectLst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>
                          <a:effectLst/>
                        </a:rPr>
                        <a:t>«4»</a:t>
                      </a:r>
                      <a:endParaRPr lang="ru-RU" sz="2400">
                        <a:effectLst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>
                          <a:effectLst/>
                        </a:rPr>
                        <a:t>«5»</a:t>
                      </a:r>
                      <a:endParaRPr lang="ru-RU" sz="2400">
                        <a:effectLst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87700">
                <a:tc>
                  <a:txBody>
                    <a:bodyPr/>
                    <a:lstStyle/>
                    <a:p>
                      <a:pPr algn="ctr"/>
                      <a:r>
                        <a:rPr lang="ru-RU" sz="2400">
                          <a:effectLst/>
                        </a:rPr>
                        <a:t>Общий балл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>
                          <a:effectLst/>
                        </a:rPr>
                        <a:t>0 – 11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effectLst/>
                        </a:rPr>
                        <a:t>12 – 19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effectLst/>
                        </a:rPr>
                        <a:t>20 – 26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effectLst/>
                        </a:rPr>
                        <a:t>27 – 32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5636" y="0"/>
            <a:ext cx="8532441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1" i="0" u="none" strike="noStrike" cap="none" normalizeH="0" baseline="0" dirty="0" smtClean="0">
                <a:ln>
                  <a:noFill/>
                </a:ln>
                <a:solidFill>
                  <a:srgbClr val="FF8C00"/>
                </a:solidFill>
                <a:effectLst/>
                <a:latin typeface="Arial" pitchFamily="34" charset="0"/>
                <a:cs typeface="Arial" pitchFamily="34" charset="0"/>
              </a:rPr>
              <a:t>Шкала перевода баллов по ГЕОГРАФИИ</a:t>
            </a:r>
            <a:endParaRPr kumimoji="0" lang="ru-RU" alt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rgbClr val="006400"/>
                </a:solidFill>
                <a:effectLst/>
                <a:latin typeface="Arial" pitchFamily="34" charset="0"/>
                <a:cs typeface="Arial" pitchFamily="34" charset="0"/>
              </a:rPr>
              <a:t>Максимальный первичный балл: </a:t>
            </a:r>
            <a:r>
              <a:rPr kumimoji="0" lang="ru-RU" altLang="ru-RU" sz="2400" b="1" i="0" u="none" strike="noStrike" cap="none" normalizeH="0" baseline="0" dirty="0" smtClean="0">
                <a:ln>
                  <a:noFill/>
                </a:ln>
                <a:solidFill>
                  <a:srgbClr val="006400"/>
                </a:solidFill>
                <a:effectLst/>
                <a:latin typeface="Arial" pitchFamily="34" charset="0"/>
                <a:cs typeface="Arial" pitchFamily="34" charset="0"/>
              </a:rPr>
              <a:t>32 балла</a:t>
            </a:r>
            <a:endParaRPr kumimoji="0" lang="ru-RU" alt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rgbClr val="B22222"/>
                </a:solidFill>
                <a:effectLst/>
                <a:latin typeface="Arial" pitchFamily="34" charset="0"/>
                <a:cs typeface="Arial" pitchFamily="34" charset="0"/>
              </a:rPr>
              <a:t>Минимальный порог: </a:t>
            </a:r>
            <a:r>
              <a:rPr kumimoji="0" lang="ru-RU" altLang="ru-RU" sz="2400" b="1" i="0" u="none" strike="noStrike" cap="none" normalizeH="0" baseline="0" dirty="0" smtClean="0">
                <a:ln>
                  <a:noFill/>
                </a:ln>
                <a:solidFill>
                  <a:srgbClr val="B22222"/>
                </a:solidFill>
                <a:effectLst/>
                <a:latin typeface="Arial" pitchFamily="34" charset="0"/>
                <a:cs typeface="Arial" pitchFamily="34" charset="0"/>
              </a:rPr>
              <a:t>12 баллов</a:t>
            </a:r>
            <a:endParaRPr kumimoji="0" lang="ru-RU" alt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9205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altLang="ru-RU" sz="3600" smtClean="0">
                <a:latin typeface="Times New Roman" pitchFamily="18" charset="0"/>
              </a:rPr>
              <a:t>НЕУДОВЛЕТВОРИТЕЛЬНЫЙ РЕЗУЛЬТАТ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504" y="1600200"/>
            <a:ext cx="7969696" cy="5141168"/>
          </a:xfrm>
        </p:spPr>
        <p:txBody>
          <a:bodyPr>
            <a:normAutofit fontScale="70000" lnSpcReduction="20000"/>
          </a:bodyPr>
          <a:lstStyle/>
          <a:p>
            <a:r>
              <a:rPr lang="ru-RU" sz="2800" dirty="0" smtClean="0"/>
              <a:t>По</a:t>
            </a:r>
            <a:r>
              <a:rPr lang="ru-RU" sz="2800" dirty="0"/>
              <a:t> решению ГЭК повторно допускаются к сдаче экзаменов в дополнительные сроки (резервные сроки) </a:t>
            </a:r>
            <a:r>
              <a:rPr lang="ru-RU" sz="2800" u="sng" dirty="0"/>
              <a:t>в текущем учебном году по соответствующему учебному предмету </a:t>
            </a:r>
            <a:r>
              <a:rPr lang="ru-RU" sz="2800" dirty="0"/>
              <a:t>следующие обучающиеся:</a:t>
            </a:r>
          </a:p>
          <a:p>
            <a:r>
              <a:rPr lang="ru-RU" sz="2800" dirty="0"/>
              <a:t>получившие на ГИА неудовлетворительный результат не  более чем по двум учебным предметам; </a:t>
            </a:r>
          </a:p>
          <a:p>
            <a:r>
              <a:rPr lang="ru-RU" sz="2800" dirty="0"/>
              <a:t>не явившиеся на экзамены по уважительным причинам (болезнь или иные обстоятельства, подтвержденные документально);</a:t>
            </a:r>
          </a:p>
          <a:p>
            <a:r>
              <a:rPr lang="ru-RU" sz="2800" dirty="0"/>
              <a:t>не завершившие выполнение экзаменационной работы по уважительным причинам (болезнь или иные обстоятельства, подтвержденные документально);</a:t>
            </a:r>
          </a:p>
          <a:p>
            <a:r>
              <a:rPr lang="ru-RU" sz="2800" dirty="0"/>
              <a:t>апелляция которых о нарушении установленного порядка проведения ГИА КК была удовлетворена;</a:t>
            </a:r>
          </a:p>
          <a:p>
            <a:r>
              <a:rPr lang="ru-RU" sz="2800" dirty="0"/>
              <a:t>результаты которых были аннулированы ГЭК в случае выявления фактов нарушений установленного порядка проведения ГИА, совершенных лицами, указанными в пункте 37 Порядка, или иными (неустановленными) лицами.</a:t>
            </a:r>
          </a:p>
          <a:p>
            <a:endParaRPr lang="ru-RU" altLang="ru-RU" sz="2800" dirty="0" smtClean="0"/>
          </a:p>
        </p:txBody>
      </p:sp>
    </p:spTree>
    <p:extLst>
      <p:ext uri="{BB962C8B-B14F-4D97-AF65-F5344CB8AC3E}">
        <p14:creationId xmlns:p14="http://schemas.microsoft.com/office/powerpoint/2010/main" val="1699187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altLang="ru-RU" sz="3600" smtClean="0">
                <a:latin typeface="Times New Roman" pitchFamily="18" charset="0"/>
              </a:rPr>
              <a:t>НЕУДОВЛЕТВОРИТЕЛЬНЫЙ РЕЗУЛЬТАТ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412776"/>
            <a:ext cx="7632700" cy="4525963"/>
          </a:xfrm>
        </p:spPr>
        <p:txBody>
          <a:bodyPr/>
          <a:lstStyle/>
          <a:p>
            <a:pPr algn="just">
              <a:buFontTx/>
              <a:buNone/>
            </a:pPr>
            <a:r>
              <a:rPr lang="ru-RU" altLang="ru-RU" sz="2800" dirty="0" smtClean="0">
                <a:latin typeface="Times New Roman" pitchFamily="18" charset="0"/>
              </a:rPr>
              <a:t>	</a:t>
            </a:r>
            <a:r>
              <a:rPr lang="ru-RU" altLang="ru-RU" sz="2800" dirty="0">
                <a:solidFill>
                  <a:srgbClr val="663300"/>
                </a:solidFill>
                <a:latin typeface="Times New Roman" pitchFamily="18" charset="0"/>
              </a:rPr>
              <a:t>Если выпускник текущего года получает результаты, ниже минимального количества баллов по трем предметам, он сможет пересдать ОГЭ в сентябре.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0" y="4734341"/>
            <a:ext cx="810039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4 сентября (вторник) - русский язык;</a:t>
            </a:r>
          </a:p>
          <a:p>
            <a:r>
              <a:rPr lang="ru-RU" dirty="0"/>
              <a:t>7 сентября (пятница) - математика;</a:t>
            </a:r>
          </a:p>
          <a:p>
            <a:r>
              <a:rPr lang="ru-RU" dirty="0"/>
              <a:t>10 сентября (понедельник) - история, биология, физика, география;</a:t>
            </a:r>
          </a:p>
          <a:p>
            <a:r>
              <a:rPr lang="ru-RU" dirty="0"/>
              <a:t>12 сентября (среда) - обществознание, химия, информатика и информационно-коммуникационные технологии (ИКТ), литература;</a:t>
            </a:r>
          </a:p>
          <a:p>
            <a:r>
              <a:rPr lang="ru-RU" dirty="0"/>
              <a:t>14 сентября (пятница) - иностранные языки (английский, французский, немецкий, испанский).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0" y="3310015"/>
            <a:ext cx="810039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Приказ Министерства образования и науки РФ от 10 ноября 2017 г. № 1097 “Об утверждении единого расписания и продолжительности проведения основного государственного экзамена по каждому учебному предмету, перечня средств обучения и воспитания, используемых при его проведении в 2018 году”</a:t>
            </a:r>
          </a:p>
        </p:txBody>
      </p:sp>
    </p:spTree>
    <p:extLst>
      <p:ext uri="{BB962C8B-B14F-4D97-AF65-F5344CB8AC3E}">
        <p14:creationId xmlns:p14="http://schemas.microsoft.com/office/powerpoint/2010/main" val="2564686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Заголовок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700" y="268288"/>
            <a:ext cx="8242300" cy="115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Содержимое 3"/>
          <p:cNvSpPr>
            <a:spLocks noGrp="1"/>
          </p:cNvSpPr>
          <p:nvPr>
            <p:ph type="body" idx="1"/>
          </p:nvPr>
        </p:nvSpPr>
        <p:spPr>
          <a:xfrm>
            <a:off x="0" y="1870099"/>
            <a:ext cx="7620000" cy="4800600"/>
          </a:xfrm>
          <a:solidFill>
            <a:schemeClr val="bg1">
              <a:alpha val="74901"/>
            </a:schemeClr>
          </a:solidFill>
        </p:spPr>
        <p:txBody>
          <a:bodyPr>
            <a:normAutofit fontScale="85000" lnSpcReduction="20000"/>
          </a:bodyPr>
          <a:lstStyle/>
          <a:p>
            <a:r>
              <a:rPr lang="ru-RU" sz="2800" dirty="0"/>
              <a:t>В день экзамена участник ГИА прибывает в ППЭ не позднее 9.00 по местному времени.</a:t>
            </a:r>
          </a:p>
          <a:p>
            <a:r>
              <a:rPr lang="ru-RU" sz="2800" dirty="0"/>
              <a:t>Участник ГИА допускается в ППЭ только при наличии у него документа, удостоверяющего его </a:t>
            </a:r>
            <a:r>
              <a:rPr lang="ru-RU" sz="2800" dirty="0" smtClean="0"/>
              <a:t>личность </a:t>
            </a:r>
            <a:r>
              <a:rPr lang="ru-RU" altLang="ru-RU" sz="2800" dirty="0" smtClean="0"/>
              <a:t>(</a:t>
            </a:r>
            <a:r>
              <a:rPr lang="ru-RU" altLang="ru-RU" sz="2800" dirty="0"/>
              <a:t>свидетельство о рождении не является таким документом</a:t>
            </a:r>
            <a:r>
              <a:rPr lang="ru-RU" altLang="ru-RU" sz="2800" dirty="0" smtClean="0"/>
              <a:t>)</a:t>
            </a:r>
            <a:r>
              <a:rPr lang="ru-RU" sz="2800" dirty="0" smtClean="0"/>
              <a:t> </a:t>
            </a:r>
            <a:r>
              <a:rPr lang="ru-RU" sz="2800" dirty="0"/>
              <a:t>и при наличии его в утвержденных ОИВ списках распределения в данный ППЭ. В случае отсутствия у обучающегося документа, удостоверяющего личность, он допускается в ППЭ после подтверждения его личности </a:t>
            </a:r>
            <a:r>
              <a:rPr lang="ru-RU" sz="2800" dirty="0" smtClean="0"/>
              <a:t>сопровождающим;</a:t>
            </a:r>
            <a:endParaRPr lang="ru-RU" sz="2800" dirty="0"/>
          </a:p>
          <a:p>
            <a:pPr marL="319088" indent="-319088">
              <a:lnSpc>
                <a:spcPct val="80000"/>
              </a:lnSpc>
            </a:pPr>
            <a:r>
              <a:rPr lang="ru-RU" altLang="ru-RU" sz="2800" dirty="0" err="1" smtClean="0"/>
              <a:t>гелевую</a:t>
            </a:r>
            <a:r>
              <a:rPr lang="ru-RU" altLang="ru-RU" sz="2800" dirty="0" smtClean="0"/>
              <a:t> или капиллярную ручку с </a:t>
            </a:r>
            <a:r>
              <a:rPr lang="ru-RU" altLang="ru-RU" sz="2800" b="1" dirty="0" smtClean="0"/>
              <a:t>черными чернилами</a:t>
            </a:r>
            <a:r>
              <a:rPr lang="ru-RU" altLang="ru-RU" sz="2800" dirty="0" smtClean="0"/>
              <a:t>;</a:t>
            </a:r>
          </a:p>
          <a:p>
            <a:pPr marL="319088" indent="-319088">
              <a:lnSpc>
                <a:spcPct val="80000"/>
              </a:lnSpc>
            </a:pPr>
            <a:r>
              <a:rPr lang="ru-RU" altLang="ru-RU" sz="2800" dirty="0" smtClean="0"/>
              <a:t>дополнительные устройства и материалы, которые можно использовать по отдельным предметам</a:t>
            </a:r>
          </a:p>
          <a:p>
            <a:pPr marL="319088" indent="-319088">
              <a:lnSpc>
                <a:spcPct val="80000"/>
              </a:lnSpc>
            </a:pPr>
            <a:endParaRPr lang="ru-RU" altLang="ru-RU" sz="2800" dirty="0" smtClean="0"/>
          </a:p>
          <a:p>
            <a:pPr marL="319088" indent="-319088" eaLnBrk="1" hangingPunct="1">
              <a:lnSpc>
                <a:spcPct val="80000"/>
              </a:lnSpc>
              <a:buFont typeface="Wingdings" pitchFamily="2" charset="2"/>
              <a:buChar char=""/>
            </a:pPr>
            <a:endParaRPr lang="ru-RU" altLang="ru-RU" sz="2700" dirty="0" smtClean="0"/>
          </a:p>
        </p:txBody>
      </p:sp>
      <p:sp>
        <p:nvSpPr>
          <p:cNvPr id="2" name="Пятиугольник 1"/>
          <p:cNvSpPr/>
          <p:nvPr/>
        </p:nvSpPr>
        <p:spPr>
          <a:xfrm>
            <a:off x="5696219" y="6424613"/>
            <a:ext cx="3455987" cy="433387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dirty="0">
                <a:solidFill>
                  <a:srgbClr val="FF0000"/>
                </a:solidFill>
                <a:hlinkClick r:id="rId3" action="ppaction://hlinkfile"/>
              </a:rPr>
              <a:t>особенности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276225"/>
            <a:ext cx="7620000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1268760"/>
            <a:ext cx="748883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ОГЭ по всем учебным предметам начинается в 10.00 по местному времени;</a:t>
            </a:r>
          </a:p>
        </p:txBody>
      </p:sp>
    </p:spTree>
    <p:extLst>
      <p:ext uri="{BB962C8B-B14F-4D97-AF65-F5344CB8AC3E}">
        <p14:creationId xmlns:p14="http://schemas.microsoft.com/office/powerpoint/2010/main" val="272605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937"/>
            <a:ext cx="7620000" cy="1143000"/>
          </a:xfrm>
        </p:spPr>
        <p:txBody>
          <a:bodyPr/>
          <a:lstStyle/>
          <a:p>
            <a:pPr algn="ctr"/>
            <a:r>
              <a:rPr lang="ru-RU" dirty="0" smtClean="0"/>
              <a:t>ПРИБЫТИЕ в ППЭ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124744"/>
            <a:ext cx="8208912" cy="5616624"/>
          </a:xfrm>
        </p:spPr>
        <p:txBody>
          <a:bodyPr>
            <a:normAutofit fontScale="92500" lnSpcReduction="10000"/>
          </a:bodyPr>
          <a:lstStyle/>
          <a:p>
            <a:r>
              <a:rPr lang="ru-RU" sz="2600" dirty="0"/>
              <a:t>Если участник ГИА опоздал на экзамен, он допускается к сдаче ГИА в установленном порядке, при этом время окончания экзамена не продлевается, о чем сообщается участнику ГИА. </a:t>
            </a:r>
          </a:p>
          <a:p>
            <a:r>
              <a:rPr lang="ru-RU" sz="2600" dirty="0"/>
              <a:t>В случае проведения ОГЭ по иностранным языкам (письменная часть, раздел «</a:t>
            </a:r>
            <a:r>
              <a:rPr lang="ru-RU" sz="2600" dirty="0" err="1"/>
              <a:t>Аудирование</a:t>
            </a:r>
            <a:r>
              <a:rPr lang="ru-RU" sz="2600" dirty="0"/>
              <a:t>»)  и русскому языку (прослушивание текста изложения) допуск опоздавших участников в аудиторию во время прослушивания в ней аудиозаписи                   не осуществляется (за исключением случаев, когда в аудитории нет других участников или когда участники в аудитории завершили прослушивание аудиозаписи). </a:t>
            </a:r>
          </a:p>
          <a:p>
            <a:r>
              <a:rPr lang="ru-RU" sz="2600" dirty="0"/>
              <a:t>Персональное </a:t>
            </a:r>
            <a:r>
              <a:rPr lang="ru-RU" sz="2600" dirty="0" err="1"/>
              <a:t>аудирование</a:t>
            </a:r>
            <a:r>
              <a:rPr lang="ru-RU" sz="2600" dirty="0"/>
              <a:t> для опоздавших участников экзамена                           не проводится (за исключением случаев, когда в аудитории нет других участников экзамена).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0895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Содержимое 7"/>
          <p:cNvSpPr>
            <a:spLocks noGrp="1"/>
          </p:cNvSpPr>
          <p:nvPr>
            <p:ph type="body" idx="1"/>
          </p:nvPr>
        </p:nvSpPr>
        <p:spPr>
          <a:xfrm>
            <a:off x="3995936" y="1268760"/>
            <a:ext cx="4392613" cy="4568825"/>
          </a:xfrm>
          <a:solidFill>
            <a:schemeClr val="bg1">
              <a:alpha val="74901"/>
            </a:schemeClr>
          </a:solidFill>
        </p:spPr>
        <p:txBody>
          <a:bodyPr/>
          <a:lstStyle/>
          <a:p>
            <a:pPr marL="319088" indent="-319088">
              <a:lnSpc>
                <a:spcPct val="90000"/>
              </a:lnSpc>
            </a:pPr>
            <a:r>
              <a:rPr lang="ru-RU" altLang="ru-RU" sz="2400" dirty="0" smtClean="0"/>
              <a:t>Внимательно прослушать инструктаж, проводимый организаторами в аудитории</a:t>
            </a:r>
          </a:p>
          <a:p>
            <a:pPr marL="319088" indent="-319088">
              <a:lnSpc>
                <a:spcPct val="90000"/>
              </a:lnSpc>
            </a:pPr>
            <a:r>
              <a:rPr lang="ru-RU" altLang="ru-RU" sz="2400" dirty="0" smtClean="0"/>
              <a:t>Обратить внимание на целостность упаковки материалов</a:t>
            </a:r>
          </a:p>
          <a:p>
            <a:pPr marL="319088" indent="-319088">
              <a:lnSpc>
                <a:spcPct val="90000"/>
              </a:lnSpc>
            </a:pPr>
            <a:r>
              <a:rPr lang="ru-RU" altLang="ru-RU" sz="2400" dirty="0" smtClean="0"/>
              <a:t>Получить от организаторов запечатанные индивидуальные пакеты</a:t>
            </a:r>
          </a:p>
          <a:p>
            <a:pPr marL="319088" indent="-319088">
              <a:lnSpc>
                <a:spcPct val="90000"/>
              </a:lnSpc>
            </a:pPr>
            <a:r>
              <a:rPr lang="ru-RU" altLang="ru-RU" sz="2400" dirty="0" smtClean="0"/>
              <a:t>Получить от организаторов черновики</a:t>
            </a:r>
          </a:p>
        </p:txBody>
      </p:sp>
      <p:pic>
        <p:nvPicPr>
          <p:cNvPr id="15363" name="Содержимое 5" descr="38767CAFZBM9ACAS4R67YCAPXEKLXCAAPN3G7CAPH70TVCAJRO4OVCAOZP5LNCA16BZ9TCAQWK55VCAI32HLCCAH0HPTYCAHQSZKJCA88MDIUCAKP44E1CA0QLUX4CA9WJG7SCA8ZQFZYCA5DDSPQCA013MSF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276872"/>
            <a:ext cx="3732212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4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altLang="ru-RU" smtClean="0"/>
              <a:t>УЧАСТНИКИ ОГЭ</a:t>
            </a:r>
          </a:p>
        </p:txBody>
      </p:sp>
    </p:spTree>
    <p:extLst>
      <p:ext uri="{BB962C8B-B14F-4D97-AF65-F5344CB8AC3E}">
        <p14:creationId xmlns:p14="http://schemas.microsoft.com/office/powerpoint/2010/main" val="20148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Содержимое 3"/>
          <p:cNvSpPr>
            <a:spLocks noGrp="1"/>
          </p:cNvSpPr>
          <p:nvPr>
            <p:ph type="body" idx="1"/>
          </p:nvPr>
        </p:nvSpPr>
        <p:spPr>
          <a:xfrm>
            <a:off x="4356100" y="1700213"/>
            <a:ext cx="3816350" cy="4033837"/>
          </a:xfrm>
          <a:solidFill>
            <a:schemeClr val="bg1">
              <a:alpha val="74901"/>
            </a:schemeClr>
          </a:solidFill>
        </p:spPr>
        <p:txBody>
          <a:bodyPr/>
          <a:lstStyle/>
          <a:p>
            <a:pPr marL="319088" indent="-319088">
              <a:lnSpc>
                <a:spcPct val="80000"/>
              </a:lnSpc>
            </a:pPr>
            <a:r>
              <a:rPr lang="ru-RU" altLang="ru-RU" sz="2800" dirty="0" smtClean="0"/>
              <a:t>Вскрыть по указанию организаторов индивидуальные файлы</a:t>
            </a:r>
          </a:p>
          <a:p>
            <a:pPr marL="319088" indent="-319088">
              <a:lnSpc>
                <a:spcPct val="80000"/>
              </a:lnSpc>
            </a:pPr>
            <a:r>
              <a:rPr lang="ru-RU" altLang="ru-RU" sz="2800" dirty="0" smtClean="0"/>
              <a:t>Проверить количество бланков ОГЭ и </a:t>
            </a:r>
            <a:r>
              <a:rPr lang="ru-RU" altLang="ru-RU" sz="2800" dirty="0" err="1" smtClean="0"/>
              <a:t>КИМов</a:t>
            </a:r>
            <a:r>
              <a:rPr lang="ru-RU" altLang="ru-RU" sz="2800" dirty="0" smtClean="0"/>
              <a:t> в индивидуальном пакете и отсутствие в них полиграфических дефектов</a:t>
            </a:r>
          </a:p>
        </p:txBody>
      </p:sp>
      <p:pic>
        <p:nvPicPr>
          <p:cNvPr id="16387" name="Содержимое 4" descr="L351RCAHXAZ88CAS8YOVACAKM40T2CA723BTHCAMZT48TCAHVUM26CA0D3CR4CADZ7Q69CA57DHJLCAX1MJJNCALUSEU8CAJ8VG9RCAJC0TU7CA8VUCMSCAWM84NTCAZUHXSLCAZQF374CA73HX4BCAIRG68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588" y="1700213"/>
            <a:ext cx="3846512" cy="3457575"/>
          </a:xfrm>
          <a:prstGeom prst="rect">
            <a:avLst/>
          </a:prstGeom>
          <a:noFill/>
          <a:ln w="57150" cap="rnd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388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altLang="ru-RU" smtClean="0"/>
              <a:t>УЧАСТНИКИ ОГЭ</a:t>
            </a:r>
          </a:p>
        </p:txBody>
      </p:sp>
    </p:spTree>
    <p:extLst>
      <p:ext uri="{BB962C8B-B14F-4D97-AF65-F5344CB8AC3E}">
        <p14:creationId xmlns:p14="http://schemas.microsoft.com/office/powerpoint/2010/main" val="1780412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11188" y="274638"/>
            <a:ext cx="8281987" cy="1143000"/>
          </a:xfrm>
        </p:spPr>
        <p:txBody>
          <a:bodyPr/>
          <a:lstStyle/>
          <a:p>
            <a:pPr algn="ctr"/>
            <a:r>
              <a:rPr lang="ru-RU" altLang="ru-RU" sz="3600" smtClean="0">
                <a:latin typeface="Times New Roman" pitchFamily="18" charset="0"/>
              </a:rPr>
              <a:t>ВО ВРЕМЯ ОГЭ ЗАПРЕЩАЮТСЯ:</a:t>
            </a:r>
          </a:p>
        </p:txBody>
      </p:sp>
      <p:sp>
        <p:nvSpPr>
          <p:cNvPr id="17411" name="Содержимое 3"/>
          <p:cNvSpPr>
            <a:spLocks noGrp="1"/>
          </p:cNvSpPr>
          <p:nvPr>
            <p:ph type="body" idx="4294967295"/>
          </p:nvPr>
        </p:nvSpPr>
        <p:spPr>
          <a:xfrm>
            <a:off x="3779912" y="1124744"/>
            <a:ext cx="4752975" cy="4708525"/>
          </a:xfrm>
          <a:solidFill>
            <a:schemeClr val="bg1">
              <a:alpha val="74901"/>
            </a:schemeClr>
          </a:solidFill>
        </p:spPr>
        <p:txBody>
          <a:bodyPr>
            <a:noAutofit/>
          </a:bodyPr>
          <a:lstStyle/>
          <a:p>
            <a:pPr marL="319088" indent="-319088">
              <a:lnSpc>
                <a:spcPct val="80000"/>
              </a:lnSpc>
            </a:pPr>
            <a:r>
              <a:rPr lang="ru-RU" altLang="ru-RU" sz="2400" dirty="0" smtClean="0"/>
              <a:t>Разговоры</a:t>
            </a:r>
          </a:p>
          <a:p>
            <a:pPr marL="319088" indent="-319088">
              <a:lnSpc>
                <a:spcPct val="80000"/>
              </a:lnSpc>
            </a:pPr>
            <a:r>
              <a:rPr lang="ru-RU" altLang="ru-RU" sz="2400" dirty="0" smtClean="0"/>
              <a:t>Вставания с мест</a:t>
            </a:r>
          </a:p>
          <a:p>
            <a:pPr marL="319088" indent="-319088">
              <a:lnSpc>
                <a:spcPct val="80000"/>
              </a:lnSpc>
            </a:pPr>
            <a:r>
              <a:rPr lang="ru-RU" altLang="ru-RU" sz="2400" dirty="0" smtClean="0"/>
              <a:t>Пересаживания</a:t>
            </a:r>
          </a:p>
          <a:p>
            <a:pPr marL="319088" indent="-319088">
              <a:lnSpc>
                <a:spcPct val="80000"/>
              </a:lnSpc>
            </a:pPr>
            <a:r>
              <a:rPr lang="ru-RU" altLang="ru-RU" sz="2400" dirty="0" smtClean="0"/>
              <a:t>Обмен любыми материалами и предметами</a:t>
            </a:r>
          </a:p>
          <a:p>
            <a:pPr marL="319088" indent="-319088">
              <a:lnSpc>
                <a:spcPct val="80000"/>
              </a:lnSpc>
            </a:pPr>
            <a:r>
              <a:rPr lang="ru-RU" altLang="ru-RU" sz="2400" dirty="0" smtClean="0"/>
              <a:t>Пользование мобильными телефонами и иными средствами связи, любыми электронно-вычислительными устройствами</a:t>
            </a:r>
          </a:p>
          <a:p>
            <a:pPr marL="319088" indent="-319088">
              <a:lnSpc>
                <a:spcPct val="80000"/>
              </a:lnSpc>
            </a:pPr>
            <a:r>
              <a:rPr lang="ru-RU" altLang="ru-RU" sz="2400" dirty="0" smtClean="0"/>
              <a:t>Пользование справочными материалами кроме тех, которые указаны  </a:t>
            </a:r>
            <a:r>
              <a:rPr lang="ru-RU" altLang="ru-RU" sz="2400" dirty="0" err="1" smtClean="0"/>
              <a:t>Рособрнадзором</a:t>
            </a:r>
            <a:r>
              <a:rPr lang="ru-RU" altLang="ru-RU" sz="2400" dirty="0" smtClean="0"/>
              <a:t>.</a:t>
            </a:r>
          </a:p>
          <a:p>
            <a:pPr marL="319088" indent="-319088">
              <a:lnSpc>
                <a:spcPct val="80000"/>
              </a:lnSpc>
            </a:pPr>
            <a:r>
              <a:rPr lang="ru-RU" altLang="ru-RU" sz="2400" dirty="0" smtClean="0"/>
              <a:t>Хождение по ППЭ во время экзамена без сопровождения</a:t>
            </a:r>
          </a:p>
        </p:txBody>
      </p:sp>
      <p:pic>
        <p:nvPicPr>
          <p:cNvPr id="17412" name="Содержимое 8" descr="8V4CFCAL26TQQCA0VO8RWCA51OJTICA1IAFX6CAQKJGVUCA4MW958CAEBGV3LCABZ1GI7CA1117Q7CAAFCEHGCAW51B4ECA2BO4BRCA6P8EZNCACYZVIUCAK3PGK0CA9ZF5DBCAA8LNEKCAKL7022CA8D5CP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85875"/>
            <a:ext cx="3409950" cy="318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Содержимое 4" descr="V3COCCADLIWERCA1FR5Z3CA9II0L3CACMRIDPCAYVS3NCCAOTAAUJCAY9DKBVCAWGS72TCA29F06JCA0CJ5ZOCA3V474FCAZNJF0ACA2JRE5QCAI8PQVACAG3EAKYCA11RV4MCA7NBZOVCANUZTHMCA3FU4L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8450" y="4468813"/>
            <a:ext cx="2643188" cy="2316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7989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mtClean="0">
                <a:latin typeface="Times New Roman" pitchFamily="18" charset="0"/>
              </a:rPr>
              <a:t>УДАЛЕНИЕ С ОГЭ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altLang="ru-RU" b="1" dirty="0" smtClean="0">
                <a:solidFill>
                  <a:srgbClr val="663300"/>
                </a:solidFill>
                <a:latin typeface="Times New Roman" pitchFamily="18" charset="0"/>
              </a:rPr>
              <a:t>	</a:t>
            </a:r>
            <a:r>
              <a:rPr lang="ru-RU" altLang="ru-RU" sz="2800" b="1" dirty="0" smtClean="0">
                <a:solidFill>
                  <a:srgbClr val="663300"/>
                </a:solidFill>
                <a:latin typeface="Times New Roman" pitchFamily="18" charset="0"/>
              </a:rPr>
              <a:t>При нарушении правил и отказе в их соблюдении</a:t>
            </a:r>
            <a:r>
              <a:rPr lang="ru-RU" altLang="ru-RU" sz="2800" dirty="0" smtClean="0">
                <a:solidFill>
                  <a:srgbClr val="663300"/>
                </a:solidFill>
                <a:latin typeface="Times New Roman" pitchFamily="18" charset="0"/>
              </a:rPr>
              <a:t>  </a:t>
            </a:r>
            <a:r>
              <a:rPr lang="ru-RU" altLang="ru-RU" sz="2800" b="1" dirty="0" smtClean="0">
                <a:solidFill>
                  <a:srgbClr val="663300"/>
                </a:solidFill>
                <a:latin typeface="Times New Roman" pitchFamily="18" charset="0"/>
              </a:rPr>
              <a:t>организаторы</a:t>
            </a:r>
            <a:r>
              <a:rPr lang="ru-RU" altLang="ru-RU" sz="2800" dirty="0" smtClean="0">
                <a:solidFill>
                  <a:srgbClr val="663300"/>
                </a:solidFill>
                <a:latin typeface="Times New Roman" pitchFamily="18" charset="0"/>
              </a:rPr>
              <a:t> совместно с уполномоченным представителем ГЭК </a:t>
            </a:r>
            <a:r>
              <a:rPr lang="ru-RU" altLang="ru-RU" sz="2800" b="1" dirty="0" smtClean="0">
                <a:solidFill>
                  <a:srgbClr val="663300"/>
                </a:solidFill>
                <a:latin typeface="Times New Roman" pitchFamily="18" charset="0"/>
              </a:rPr>
              <a:t>вправе удалить участника ОГЭ с экзамена с внесением записи в протокол проведения экзамена в аудитории с указанием причины удаления. На бланках проставляется метка о факте удаления с экзамена.</a:t>
            </a:r>
            <a:r>
              <a:rPr lang="ru-RU" altLang="ru-RU" sz="2800" dirty="0" smtClean="0">
                <a:solidFill>
                  <a:srgbClr val="663300"/>
                </a:solidFill>
                <a:latin typeface="Times New Roman" pitchFamily="18" charset="0"/>
              </a:rPr>
              <a:t> </a:t>
            </a:r>
          </a:p>
          <a:p>
            <a:pPr>
              <a:lnSpc>
                <a:spcPct val="90000"/>
              </a:lnSpc>
            </a:pPr>
            <a:endParaRPr lang="ru-RU" altLang="ru-RU" sz="2800" dirty="0" smtClean="0"/>
          </a:p>
        </p:txBody>
      </p:sp>
    </p:spTree>
    <p:extLst>
      <p:ext uri="{BB962C8B-B14F-4D97-AF65-F5344CB8AC3E}">
        <p14:creationId xmlns:p14="http://schemas.microsoft.com/office/powerpoint/2010/main" val="2403057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0" y="188640"/>
            <a:ext cx="8172400" cy="6212160"/>
          </a:xfrm>
        </p:spPr>
        <p:txBody>
          <a:bodyPr/>
          <a:lstStyle/>
          <a:p>
            <a:pPr lvl="0"/>
            <a:r>
              <a:rPr lang="ru-RU" sz="2800" dirty="0"/>
              <a:t>В качестве экзаменатора-собеседника могут привлекаться учителя с высшим образованием и коммуникативными навыками, независимо от их предметной специализации.</a:t>
            </a:r>
          </a:p>
          <a:p>
            <a:pPr lvl="0"/>
            <a:r>
              <a:rPr lang="ru-RU" sz="2800" dirty="0"/>
              <a:t>В качестве экспертов привлекаются только учителя русского языка и литературы.</a:t>
            </a:r>
          </a:p>
          <a:p>
            <a:pPr lvl="0"/>
            <a:r>
              <a:rPr lang="ru-RU" sz="2800" dirty="0"/>
              <a:t>Результаты итогового собеседования предоставляются участникам итогового собеседования через РЦОИ субъектов Российской Федерации, проведение апелляций по результатам проверки </a:t>
            </a:r>
            <a:r>
              <a:rPr lang="ru-RU" sz="2800" u="sng" dirty="0"/>
              <a:t>не предусмотрено.</a:t>
            </a:r>
            <a:endParaRPr lang="ru-RU" sz="28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56963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Бланки ответов участников ОГЭ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556792"/>
            <a:ext cx="8077200" cy="4844008"/>
          </a:xfrm>
        </p:spPr>
        <p:txBody>
          <a:bodyPr>
            <a:normAutofit fontScale="92500" lnSpcReduction="20000"/>
          </a:bodyPr>
          <a:lstStyle/>
          <a:p>
            <a:r>
              <a:rPr lang="ru-RU" sz="2600" dirty="0"/>
              <a:t>Каждое поле в бланках заполняется, начиная с первой позиции (в том числе и поля для занесения фамилии, имени и отчества участника экзамена). Если участник экзамена не имеет информации для заполнения какого-то конкретного поля, он должен оставить его пустым (не делать прочерков). </a:t>
            </a:r>
          </a:p>
          <a:p>
            <a:r>
              <a:rPr lang="ru-RU" sz="2600" dirty="0"/>
              <a:t>Категорически запрещается: </a:t>
            </a:r>
          </a:p>
          <a:p>
            <a:r>
              <a:rPr lang="ru-RU" sz="2600" dirty="0"/>
              <a:t>делать в полях бланков, вне полей бланков или в полях, заполненных типографским способом, какие-либо записи и (или) пометки, не относящиеся к содержанию полей бланков; </a:t>
            </a:r>
          </a:p>
          <a:p>
            <a:r>
              <a:rPr lang="ru-RU" sz="2600" dirty="0"/>
              <a:t>использовать для заполнения бланков иные письменные принадлежности, средства для исправления внесенной в бланки информации (корректирующую жидкость, ластик и др.).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82757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7620000" cy="1143000"/>
          </a:xfrm>
        </p:spPr>
        <p:txBody>
          <a:bodyPr/>
          <a:lstStyle/>
          <a:p>
            <a:pPr algn="ctr"/>
            <a:r>
              <a:rPr lang="ru-RU" sz="2400" b="1" dirty="0"/>
              <a:t>Ознакомление обучающихся с результатами ГИА и условиями повторного допуска к сдаче экзаменов в текущем учебном году</a:t>
            </a:r>
            <a:br>
              <a:rPr lang="ru-RU" sz="2400" b="1" dirty="0"/>
            </a:b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sz="2800" dirty="0" smtClean="0"/>
              <a:t>После </a:t>
            </a:r>
            <a:r>
              <a:rPr lang="ru-RU" sz="2800" dirty="0"/>
              <a:t>утверждения ГЭК результаты ГИА в течение одного рабочего дня передаются в ОО, а также ОМСУ для последующего ознакомления обучающихся с утвержденными результатами ГИА. Ознакомление обучающихся с полученными ими результатами ГИА по учебному предмету осуществляется в течение одного рабочего дня со дня их передачи в образовательные организации, а также ОМСУ. Указанный день считается официальным днем объявления результатов.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93887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9459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 smtClean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0239702"/>
              </p:ext>
            </p:extLst>
          </p:nvPr>
        </p:nvGraphicFramePr>
        <p:xfrm>
          <a:off x="0" y="338138"/>
          <a:ext cx="8964612" cy="651986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88516"/>
                <a:gridCol w="2987580"/>
                <a:gridCol w="2988516"/>
              </a:tblGrid>
              <a:tr h="140705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595880" algn="l"/>
                        </a:tabLs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Продолжительность выполнения экзаменационной работы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839" marR="5583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595880" algn="l"/>
                        </a:tabLs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Продолжительность выполнения экзаменационной работы участниками ОГЭ с ОВЗ, детьми-инвалидами и инвалидами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839" marR="5583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595880" algn="l"/>
                        </a:tabLs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</a:rPr>
                        <a:t>Название учебного предмета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839" marR="55839" marT="0" marB="0"/>
                </a:tc>
              </a:tr>
              <a:tr h="544117">
                <a:tc>
                  <a:txBody>
                    <a:bodyPr/>
                    <a:lstStyle/>
                    <a:p>
                      <a:pPr indent="450215" algn="ctr">
                        <a:spcAft>
                          <a:spcPts val="0"/>
                        </a:spcAft>
                        <a:tabLst>
                          <a:tab pos="2595880" algn="l"/>
                        </a:tabLs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</a:rPr>
                        <a:t>15 минут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839" marR="55839" marT="0" marB="0"/>
                </a:tc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  <a:tabLst>
                          <a:tab pos="2595880" algn="l"/>
                        </a:tabLs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</a:rPr>
                        <a:t>45 минут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839" marR="55839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595880" algn="l"/>
                        </a:tabLs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</a:rPr>
                        <a:t>Иностранные языки (раздел «Говорение»)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839" marR="55839" marT="0" marB="0"/>
                </a:tc>
              </a:tr>
              <a:tr h="272058">
                <a:tc rowSpan="4">
                  <a:txBody>
                    <a:bodyPr/>
                    <a:lstStyle/>
                    <a:p>
                      <a:pPr indent="450215" algn="ctr">
                        <a:spcAft>
                          <a:spcPts val="0"/>
                        </a:spcAft>
                        <a:tabLst>
                          <a:tab pos="2595880" algn="l"/>
                        </a:tabLs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</a:rPr>
                        <a:t>3 часа </a:t>
                      </a:r>
                    </a:p>
                    <a:p>
                      <a:pPr indent="450215" algn="ctr">
                        <a:spcAft>
                          <a:spcPts val="0"/>
                        </a:spcAft>
                        <a:tabLst>
                          <a:tab pos="2595880" algn="l"/>
                        </a:tabLs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</a:rPr>
                        <a:t>(180 минут)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839" marR="55839" marT="0" marB="0"/>
                </a:tc>
                <a:tc rowSpan="4"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  <a:tabLst>
                          <a:tab pos="2595880" algn="l"/>
                        </a:tabLs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4 часа 30 минут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839" marR="55839" marT="0" marB="0"/>
                </a:tc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  <a:tabLst>
                          <a:tab pos="2595880" algn="l"/>
                        </a:tabLs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</a:rPr>
                        <a:t>Физика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839" marR="55839" marT="0" marB="0"/>
                </a:tc>
              </a:tr>
              <a:tr h="27205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  <a:tabLst>
                          <a:tab pos="2595880" algn="l"/>
                        </a:tabLs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</a:rPr>
                        <a:t>Обществознание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839" marR="55839" marT="0" marB="0"/>
                </a:tc>
              </a:tr>
              <a:tr h="27205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  <a:tabLst>
                          <a:tab pos="2595880" algn="l"/>
                        </a:tabLs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</a:rPr>
                        <a:t>История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839" marR="55839" marT="0" marB="0"/>
                </a:tc>
              </a:tr>
              <a:tr h="27205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  <a:tabLst>
                          <a:tab pos="2595880" algn="l"/>
                        </a:tabLs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</a:rPr>
                        <a:t>Биология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839" marR="55839" marT="0" marB="0"/>
                </a:tc>
              </a:tr>
              <a:tr h="272058"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595880" algn="l"/>
                        </a:tabLs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</a:rPr>
                        <a:t>3 часа 55 </a:t>
                      </a:r>
                      <a:r>
                        <a:rPr lang="ru-RU" sz="2000" dirty="0" smtClean="0">
                          <a:solidFill>
                            <a:schemeClr val="tx1"/>
                          </a:solidFill>
                          <a:effectLst/>
                        </a:rPr>
                        <a:t>минут (235 </a:t>
                      </a: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</a:rPr>
                        <a:t>минут)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839" marR="55839" marT="0" marB="0"/>
                </a:tc>
                <a:tc rowSpan="3"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  <a:tabLst>
                          <a:tab pos="2595880" algn="l"/>
                        </a:tabLs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5 часов 25 минут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839" marR="55839" marT="0" marB="0"/>
                </a:tc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  <a:tabLst>
                          <a:tab pos="2595880" algn="l"/>
                        </a:tabLs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</a:rPr>
                        <a:t>Математика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839" marR="55839" marT="0" marB="0"/>
                </a:tc>
              </a:tr>
              <a:tr h="27205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  <a:tabLst>
                          <a:tab pos="2595880" algn="l"/>
                        </a:tabLs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</a:rPr>
                        <a:t>Русский язык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839" marR="55839" marT="0" marB="0"/>
                </a:tc>
              </a:tr>
              <a:tr h="27205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  <a:tabLst>
                          <a:tab pos="2595880" algn="l"/>
                        </a:tabLs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</a:rPr>
                        <a:t>Литература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839" marR="55839" marT="0" marB="0"/>
                </a:tc>
              </a:tr>
              <a:tr h="1088235">
                <a:tc>
                  <a:txBody>
                    <a:bodyPr/>
                    <a:lstStyle/>
                    <a:p>
                      <a:pPr indent="450215" algn="ctr">
                        <a:spcAft>
                          <a:spcPts val="0"/>
                        </a:spcAft>
                        <a:tabLst>
                          <a:tab pos="2595880" algn="l"/>
                        </a:tabLs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</a:rPr>
                        <a:t>2 часа 30 минут</a:t>
                      </a:r>
                    </a:p>
                    <a:p>
                      <a:pPr indent="450215" algn="ctr">
                        <a:spcAft>
                          <a:spcPts val="0"/>
                        </a:spcAft>
                        <a:tabLst>
                          <a:tab pos="2595880" algn="l"/>
                        </a:tabLs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</a:rPr>
                        <a:t>(150 минут)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839" marR="55839" marT="0" marB="0"/>
                </a:tc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  <a:tabLst>
                          <a:tab pos="2595880" algn="l"/>
                        </a:tabLs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</a:rPr>
                        <a:t>4 часа 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839" marR="55839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595880" algn="l"/>
                        </a:tabLs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</a:rPr>
                        <a:t>Информатика и информационно-коммуникационные технологии (ИКТ)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839" marR="55839" marT="0" marB="0"/>
                </a:tc>
              </a:tr>
              <a:tr h="272058">
                <a:tc rowSpan="3"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595880" algn="l"/>
                        </a:tabLs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</a:rPr>
                        <a:t>2 часа </a:t>
                      </a:r>
                      <a:r>
                        <a:rPr lang="ru-RU" sz="2000" dirty="0" smtClean="0">
                          <a:solidFill>
                            <a:schemeClr val="tx1"/>
                          </a:solidFill>
                          <a:effectLst/>
                        </a:rPr>
                        <a:t>(120 </a:t>
                      </a: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</a:rPr>
                        <a:t>минут)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839" marR="55839" marT="0" marB="0"/>
                </a:tc>
                <a:tc rowSpan="3"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  <a:tabLst>
                          <a:tab pos="2595880" algn="l"/>
                        </a:tabLs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3 часа 30 минут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839" marR="5583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595880" algn="l"/>
                        </a:tabLs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</a:rPr>
                        <a:t>География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839" marR="55839" marT="0" marB="0"/>
                </a:tc>
              </a:tr>
              <a:tr h="54411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595880" algn="l"/>
                        </a:tabLs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</a:rPr>
                        <a:t>Химия (без выполнения лабораторной работы)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839" marR="55839" marT="0" marB="0"/>
                </a:tc>
              </a:tr>
              <a:tr h="75987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595880" algn="l"/>
                        </a:tabLs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Иностранные языки (кроме раздела «Говорение»)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839" marR="55839" marT="0" marB="0"/>
                </a:tc>
              </a:tr>
            </a:tbl>
          </a:graphicData>
        </a:graphic>
      </p:graphicFrame>
      <p:sp>
        <p:nvSpPr>
          <p:cNvPr id="19508" name="Rectangle 1"/>
          <p:cNvSpPr>
            <a:spLocks noChangeArrowheads="1"/>
          </p:cNvSpPr>
          <p:nvPr/>
        </p:nvSpPr>
        <p:spPr bwMode="auto">
          <a:xfrm>
            <a:off x="0" y="-31750"/>
            <a:ext cx="9455150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indent="450850">
              <a:tabLst>
                <a:tab pos="2595563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tabLst>
                <a:tab pos="2595563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tabLst>
                <a:tab pos="2595563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tabLst>
                <a:tab pos="2595563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tabLst>
                <a:tab pos="2595563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595563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595563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595563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595563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ru-RU" altLang="ru-RU" b="1">
                <a:cs typeface="Times New Roman" pitchFamily="18" charset="0"/>
              </a:rPr>
              <a:t>Продолжительность выполнения экзаменационной работы </a:t>
            </a:r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5245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altLang="ru-RU" sz="4000" smtClean="0">
                <a:latin typeface="Times New Roman" pitchFamily="18" charset="0"/>
              </a:rPr>
              <a:t>Подготовка обучающихся </a:t>
            </a:r>
            <a:br>
              <a:rPr lang="ru-RU" altLang="ru-RU" sz="4000" smtClean="0">
                <a:latin typeface="Times New Roman" pitchFamily="18" charset="0"/>
              </a:rPr>
            </a:br>
            <a:r>
              <a:rPr lang="ru-RU" altLang="ru-RU" sz="4000" smtClean="0">
                <a:latin typeface="Times New Roman" pitchFamily="18" charset="0"/>
              </a:rPr>
              <a:t> к итоговой аттестации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504" y="1600200"/>
            <a:ext cx="7969696" cy="4997152"/>
          </a:xfrm>
        </p:spPr>
        <p:txBody>
          <a:bodyPr>
            <a:normAutofit/>
          </a:bodyPr>
          <a:lstStyle/>
          <a:p>
            <a:pPr algn="just" eaLnBrk="1" hangingPunct="1">
              <a:lnSpc>
                <a:spcPct val="90000"/>
              </a:lnSpc>
            </a:pPr>
            <a:r>
              <a:rPr lang="ru-RU" altLang="ru-RU" sz="2800" dirty="0" smtClean="0">
                <a:solidFill>
                  <a:srgbClr val="663300"/>
                </a:solidFill>
                <a:latin typeface="Times New Roman" pitchFamily="18" charset="0"/>
              </a:rPr>
              <a:t>Организация консультаций по подготовке выпускников к ОГЭ </a:t>
            </a:r>
          </a:p>
          <a:p>
            <a:pPr algn="just" eaLnBrk="1" hangingPunct="1">
              <a:lnSpc>
                <a:spcPct val="90000"/>
              </a:lnSpc>
            </a:pPr>
            <a:r>
              <a:rPr lang="ru-RU" altLang="ru-RU" sz="2800" dirty="0" smtClean="0">
                <a:solidFill>
                  <a:srgbClr val="663300"/>
                </a:solidFill>
                <a:latin typeface="Times New Roman" pitchFamily="18" charset="0"/>
              </a:rPr>
              <a:t>Проведение бесед, классных часов, родительских собраний, мини-педсоветов  по вопросам готовности к  ГИА в 2017-2018 учебном году</a:t>
            </a:r>
          </a:p>
          <a:p>
            <a:pPr algn="just" eaLnBrk="1" hangingPunct="1">
              <a:lnSpc>
                <a:spcPct val="90000"/>
              </a:lnSpc>
            </a:pPr>
            <a:r>
              <a:rPr lang="ru-RU" altLang="ru-RU" sz="2800" dirty="0" smtClean="0">
                <a:solidFill>
                  <a:srgbClr val="663300"/>
                </a:solidFill>
                <a:latin typeface="Times New Roman" pitchFamily="18" charset="0"/>
              </a:rPr>
              <a:t>Создание и обеспечение доступа к справочным, информационным и учебно-тренировочным материалам.</a:t>
            </a:r>
          </a:p>
          <a:p>
            <a:pPr algn="just" eaLnBrk="1" hangingPunct="1">
              <a:lnSpc>
                <a:spcPct val="90000"/>
              </a:lnSpc>
            </a:pPr>
            <a:r>
              <a:rPr lang="ru-RU" altLang="ru-RU" sz="2800" dirty="0" smtClean="0">
                <a:solidFill>
                  <a:srgbClr val="663300"/>
                </a:solidFill>
                <a:latin typeface="Times New Roman" pitchFamily="18" charset="0"/>
              </a:rPr>
              <a:t>Создание индивидуальных дорожных карт по обучающимся 9-х классов (выборочно).</a:t>
            </a:r>
          </a:p>
        </p:txBody>
      </p:sp>
    </p:spTree>
    <p:extLst>
      <p:ext uri="{BB962C8B-B14F-4D97-AF65-F5344CB8AC3E}">
        <p14:creationId xmlns:p14="http://schemas.microsoft.com/office/powerpoint/2010/main" val="3209840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1520" y="188640"/>
            <a:ext cx="7129463" cy="1001712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89803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bg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Содержимое 5"/>
          <p:cNvSpPr>
            <a:spLocks noGrp="1"/>
          </p:cNvSpPr>
          <p:nvPr>
            <p:ph type="body" sz="half" idx="1"/>
          </p:nvPr>
        </p:nvSpPr>
        <p:spPr>
          <a:xfrm>
            <a:off x="467544" y="1268760"/>
            <a:ext cx="3657600" cy="4590288"/>
          </a:xfrm>
          <a:solidFill>
            <a:schemeClr val="bg1">
              <a:alpha val="74901"/>
            </a:schemeClr>
          </a:solidFill>
        </p:spPr>
        <p:txBody>
          <a:bodyPr>
            <a:normAutofit/>
          </a:bodyPr>
          <a:lstStyle/>
          <a:p>
            <a:pPr marL="319088" indent="-319088" eaLnBrk="1" hangingPunct="1">
              <a:lnSpc>
                <a:spcPct val="90000"/>
              </a:lnSpc>
              <a:buFont typeface="Wingdings" pitchFamily="2" charset="2"/>
              <a:buChar char=""/>
            </a:pPr>
            <a:r>
              <a:rPr lang="ru-RU" altLang="ru-RU" sz="3200" dirty="0" smtClean="0"/>
              <a:t>О нарушении установленного порядка проведения ОГЭ – в день экзамена после сдачи бланков ОГЭ до выхода из ППЭ</a:t>
            </a:r>
          </a:p>
        </p:txBody>
      </p:sp>
      <p:sp>
        <p:nvSpPr>
          <p:cNvPr id="21508" name="Содержимое 3"/>
          <p:cNvSpPr>
            <a:spLocks noGrp="1"/>
          </p:cNvSpPr>
          <p:nvPr>
            <p:ph type="body" sz="half" idx="2"/>
          </p:nvPr>
        </p:nvSpPr>
        <p:spPr>
          <a:xfrm>
            <a:off x="4427984" y="1124744"/>
            <a:ext cx="3657600" cy="4590288"/>
          </a:xfrm>
          <a:solidFill>
            <a:schemeClr val="bg1">
              <a:alpha val="74901"/>
            </a:schemeClr>
          </a:solidFill>
        </p:spPr>
        <p:txBody>
          <a:bodyPr>
            <a:noAutofit/>
          </a:bodyPr>
          <a:lstStyle/>
          <a:p>
            <a:pPr marL="319088" indent="-319088" eaLnBrk="1" hangingPunct="1">
              <a:lnSpc>
                <a:spcPct val="90000"/>
              </a:lnSpc>
              <a:buFont typeface="Wingdings" pitchFamily="2" charset="2"/>
              <a:buChar char=""/>
            </a:pPr>
            <a:r>
              <a:rPr lang="ru-RU" altLang="ru-RU" sz="3200" dirty="0" smtClean="0"/>
              <a:t>О несогласии с выставленными баллами по ОГЭ – в течение двух рабочих дней после официального объявления результатов экзамена и ознакомления с ними</a:t>
            </a:r>
          </a:p>
        </p:txBody>
      </p:sp>
    </p:spTree>
    <p:extLst>
      <p:ext uri="{BB962C8B-B14F-4D97-AF65-F5344CB8AC3E}">
        <p14:creationId xmlns:p14="http://schemas.microsoft.com/office/powerpoint/2010/main" val="3105898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altLang="ru-RU" sz="3600" i="1" smtClean="0"/>
              <a:t>Результаты  рассмотрения апелляции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ru-RU" altLang="ru-RU" sz="2800" dirty="0" smtClean="0"/>
              <a:t>По результатам рассмотрения апелляции количество выставленных баллов может быть изменено как в сторону </a:t>
            </a:r>
            <a:r>
              <a:rPr lang="ru-RU" altLang="ru-RU" sz="2800" u="sng" dirty="0" smtClean="0">
                <a:solidFill>
                  <a:srgbClr val="FF0000"/>
                </a:solidFill>
              </a:rPr>
              <a:t>увеличения, так и в сторону уменьшения.</a:t>
            </a:r>
          </a:p>
          <a:p>
            <a:pPr>
              <a:lnSpc>
                <a:spcPct val="80000"/>
              </a:lnSpc>
              <a:buFontTx/>
              <a:buNone/>
            </a:pPr>
            <a:endParaRPr lang="ru-RU" altLang="ru-RU" sz="2800" dirty="0" smtClean="0">
              <a:solidFill>
                <a:schemeClr val="accent2"/>
              </a:solidFill>
            </a:endParaRPr>
          </a:p>
          <a:p>
            <a:pPr>
              <a:lnSpc>
                <a:spcPct val="80000"/>
              </a:lnSpc>
            </a:pPr>
            <a:r>
              <a:rPr lang="ru-RU" altLang="ru-RU" sz="2800" dirty="0" smtClean="0"/>
              <a:t>Экзаменационная работа </a:t>
            </a:r>
            <a:r>
              <a:rPr lang="ru-RU" altLang="ru-RU" sz="2800" u="sng" dirty="0" smtClean="0">
                <a:solidFill>
                  <a:srgbClr val="FF0000"/>
                </a:solidFill>
              </a:rPr>
              <a:t>перепроверяется полностью,</a:t>
            </a:r>
            <a:r>
              <a:rPr lang="ru-RU" altLang="ru-RU" sz="2800" dirty="0" smtClean="0"/>
              <a:t> а не отдельная ее часть. </a:t>
            </a:r>
          </a:p>
          <a:p>
            <a:pPr>
              <a:lnSpc>
                <a:spcPct val="80000"/>
              </a:lnSpc>
            </a:pPr>
            <a:endParaRPr lang="ru-RU" altLang="ru-RU" sz="2800" dirty="0" smtClean="0"/>
          </a:p>
          <a:p>
            <a:pPr>
              <a:lnSpc>
                <a:spcPct val="80000"/>
              </a:lnSpc>
            </a:pPr>
            <a:r>
              <a:rPr lang="ru-RU" altLang="ru-RU" sz="2800" dirty="0" smtClean="0"/>
              <a:t>Черновики, использованные на экзамене, в качестве материалов апелляции </a:t>
            </a:r>
            <a:r>
              <a:rPr lang="ru-RU" altLang="ru-RU" sz="2800" u="sng" dirty="0" smtClean="0">
                <a:solidFill>
                  <a:srgbClr val="FF0000"/>
                </a:solidFill>
              </a:rPr>
              <a:t>не рассматриваются.</a:t>
            </a:r>
          </a:p>
        </p:txBody>
      </p:sp>
    </p:spTree>
    <p:extLst>
      <p:ext uri="{BB962C8B-B14F-4D97-AF65-F5344CB8AC3E}">
        <p14:creationId xmlns:p14="http://schemas.microsoft.com/office/powerpoint/2010/main" val="57346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altLang="ru-RU" smtClean="0">
                <a:latin typeface="Times New Roman" pitchFamily="18" charset="0"/>
              </a:rPr>
              <a:t>ПОДГОТОВКА К ОГЭ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ru-RU" altLang="ru-RU" dirty="0" smtClean="0">
                <a:solidFill>
                  <a:srgbClr val="663300"/>
                </a:solidFill>
                <a:latin typeface="Times New Roman" pitchFamily="18" charset="0"/>
              </a:rPr>
              <a:t>	</a:t>
            </a:r>
            <a:r>
              <a:rPr lang="ru-RU" altLang="ru-RU" sz="3600" dirty="0" smtClean="0">
                <a:solidFill>
                  <a:srgbClr val="663300"/>
                </a:solidFill>
                <a:latin typeface="Times New Roman" pitchFamily="18" charset="0"/>
              </a:rPr>
              <a:t>Залогом успешной сдачи экзамена является качественное освоение школьной программы, повторение и систематизация изученных тем по предметам, развитие различных умений (читать и анализировать содержание текста, решать задачи и т.п.).</a:t>
            </a:r>
          </a:p>
          <a:p>
            <a:pPr eaLnBrk="1" hangingPunct="1"/>
            <a:endParaRPr lang="ru-RU" altLang="ru-RU" sz="3600" dirty="0" smtClean="0">
              <a:solidFill>
                <a:srgbClr val="66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6228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altLang="ru-RU" smtClean="0">
                <a:latin typeface="Times New Roman" pitchFamily="18" charset="0"/>
              </a:rPr>
              <a:t>ПОДГОТОВКА К ОГЭ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ru-RU" altLang="ru-RU" dirty="0" smtClean="0">
                <a:solidFill>
                  <a:srgbClr val="663300"/>
                </a:solidFill>
                <a:latin typeface="Times New Roman" pitchFamily="18" charset="0"/>
              </a:rPr>
              <a:t>	</a:t>
            </a:r>
            <a:r>
              <a:rPr lang="ru-RU" altLang="ru-RU" sz="3200" dirty="0" smtClean="0">
                <a:solidFill>
                  <a:srgbClr val="663300"/>
                </a:solidFill>
                <a:latin typeface="Times New Roman" pitchFamily="18" charset="0"/>
              </a:rPr>
              <a:t>Перед экзаменом необходимо ознакомиться с </a:t>
            </a:r>
            <a:r>
              <a:rPr lang="ru-RU" altLang="ru-RU" sz="3200" dirty="0" smtClean="0">
                <a:solidFill>
                  <a:srgbClr val="663300"/>
                </a:solidFill>
                <a:latin typeface="Times New Roman" pitchFamily="18" charset="0"/>
                <a:hlinkClick r:id="rId2" action="ppaction://hlinkfile"/>
              </a:rPr>
              <a:t>демонстрационными вариантами КИМ</a:t>
            </a:r>
            <a:r>
              <a:rPr lang="ru-RU" altLang="ru-RU" sz="3200" dirty="0" smtClean="0">
                <a:solidFill>
                  <a:srgbClr val="663300"/>
                </a:solidFill>
                <a:latin typeface="Times New Roman" pitchFamily="18" charset="0"/>
              </a:rPr>
              <a:t>, изучить все содержащиеся в них инструкции, чтобы хорошо понимать, сколько времени отведено на работу, в каком порядке выполнять задания, как записывать ответы.</a:t>
            </a:r>
          </a:p>
          <a:p>
            <a:pPr eaLnBrk="1" hangingPunct="1"/>
            <a:endParaRPr lang="ru-RU" altLang="ru-RU" dirty="0" smtClean="0">
              <a:solidFill>
                <a:srgbClr val="66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3330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altLang="ru-RU" smtClean="0">
                <a:latin typeface="Times New Roman" pitchFamily="18" charset="0"/>
              </a:rPr>
              <a:t>ПОДГОТОВКА К ОГЭ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ru-RU" altLang="ru-RU" dirty="0" smtClean="0">
                <a:solidFill>
                  <a:srgbClr val="663300"/>
                </a:solidFill>
                <a:latin typeface="Times New Roman" pitchFamily="18" charset="0"/>
              </a:rPr>
              <a:t>	</a:t>
            </a:r>
            <a:r>
              <a:rPr lang="ru-RU" altLang="ru-RU" sz="3200" dirty="0" smtClean="0">
                <a:solidFill>
                  <a:srgbClr val="663300"/>
                </a:solidFill>
                <a:latin typeface="Times New Roman" pitchFamily="18" charset="0"/>
              </a:rPr>
              <a:t>Одной из основ подготовки к ОГЭ может стать </a:t>
            </a:r>
            <a:r>
              <a:rPr lang="ru-RU" altLang="ru-RU" sz="3200" dirty="0" smtClean="0">
                <a:solidFill>
                  <a:srgbClr val="663300"/>
                </a:solidFill>
                <a:latin typeface="Times New Roman" pitchFamily="18" charset="0"/>
                <a:hlinkClick r:id="rId2" action="ppaction://hlinkfile"/>
              </a:rPr>
              <a:t>кодификатор</a:t>
            </a:r>
            <a:r>
              <a:rPr lang="ru-RU" altLang="ru-RU" sz="3200" dirty="0" smtClean="0">
                <a:solidFill>
                  <a:srgbClr val="663300"/>
                </a:solidFill>
                <a:latin typeface="Times New Roman" pitchFamily="18" charset="0"/>
              </a:rPr>
              <a:t> проверяемых элементов содержания: он содержит перечень тем, по которым могут быть сформулированы задания.</a:t>
            </a:r>
          </a:p>
          <a:p>
            <a:pPr eaLnBrk="1" hangingPunct="1"/>
            <a:endParaRPr lang="ru-RU" altLang="ru-RU" dirty="0" smtClean="0">
              <a:solidFill>
                <a:srgbClr val="66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6256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altLang="ru-RU" smtClean="0">
                <a:latin typeface="Times New Roman" pitchFamily="18" charset="0"/>
              </a:rPr>
              <a:t>ПОДГОТОВКА К ОГЭ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504" y="1600200"/>
            <a:ext cx="7969696" cy="48006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altLang="ru-RU" dirty="0" smtClean="0">
                <a:solidFill>
                  <a:srgbClr val="663300"/>
                </a:solidFill>
                <a:latin typeface="Times New Roman" pitchFamily="18" charset="0"/>
              </a:rPr>
              <a:t>	</a:t>
            </a:r>
            <a:r>
              <a:rPr lang="ru-RU" altLang="ru-RU" sz="3200" dirty="0" smtClean="0">
                <a:solidFill>
                  <a:srgbClr val="663300"/>
                </a:solidFill>
                <a:latin typeface="Times New Roman" pitchFamily="18" charset="0"/>
              </a:rPr>
              <a:t>Любые сборники тренировочных заданий или вариантов могут играть в подготовке только вспомогательную роль.</a:t>
            </a:r>
          </a:p>
          <a:p>
            <a:pPr eaLnBrk="1" hangingPunct="1">
              <a:buFontTx/>
              <a:buNone/>
            </a:pPr>
            <a:r>
              <a:rPr lang="ru-RU" altLang="ru-RU" sz="3200" dirty="0" smtClean="0">
                <a:solidFill>
                  <a:srgbClr val="663300"/>
                </a:solidFill>
                <a:latin typeface="Times New Roman" pitchFamily="18" charset="0"/>
              </a:rPr>
              <a:t>	Успешной сдаче ОГЭ помогает и правильный </a:t>
            </a:r>
            <a:r>
              <a:rPr lang="ru-RU" altLang="ru-RU" sz="3200" dirty="0" smtClean="0">
                <a:solidFill>
                  <a:srgbClr val="663300"/>
                </a:solidFill>
                <a:latin typeface="Times New Roman" pitchFamily="18" charset="0"/>
                <a:hlinkClick r:id="rId2"/>
              </a:rPr>
              <a:t>психологический настрой</a:t>
            </a:r>
            <a:r>
              <a:rPr lang="ru-RU" altLang="ru-RU" sz="3200" dirty="0" smtClean="0">
                <a:solidFill>
                  <a:srgbClr val="663300"/>
                </a:solidFill>
                <a:latin typeface="Times New Roman" pitchFamily="18" charset="0"/>
              </a:rPr>
              <a:t>, уверенность в своих силах.</a:t>
            </a:r>
          </a:p>
          <a:p>
            <a:pPr eaLnBrk="1" hangingPunct="1"/>
            <a:endParaRPr lang="ru-RU" altLang="ru-RU" sz="3200" dirty="0" smtClean="0">
              <a:solidFill>
                <a:srgbClr val="66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8797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0" y="260648"/>
            <a:ext cx="7884368" cy="6597352"/>
          </a:xfrm>
        </p:spPr>
        <p:txBody>
          <a:bodyPr>
            <a:normAutofit/>
          </a:bodyPr>
          <a:lstStyle/>
          <a:p>
            <a:pPr lvl="0"/>
            <a:r>
              <a:rPr lang="ru-RU" dirty="0"/>
              <a:t>КИМ состоит из четырех заданий, включающих в себя чтение текста вслух, пересказ текста с привлечением дополнительной информации, монологическое высказывание по одной из выбранных тем и диалог с экзаменатором-собеседником.</a:t>
            </a:r>
          </a:p>
          <a:p>
            <a:pPr lvl="0"/>
            <a:r>
              <a:rPr lang="ru-RU" dirty="0"/>
              <a:t>На выполнение работы каждому участнику отводится в среднем 15 минут. </a:t>
            </a:r>
          </a:p>
          <a:p>
            <a:pPr lvl="0"/>
            <a:r>
              <a:rPr lang="ru-RU" dirty="0"/>
              <a:t>Рекомендованное время проведения итогового собеседования – с 9.00 до 14.00 часов. По решению ОО, согласованному с ОИВ, итоговое собеседование может проводиться </a:t>
            </a:r>
            <a:r>
              <a:rPr lang="ru-RU" dirty="0" smtClean="0"/>
              <a:t>2 дня.</a:t>
            </a:r>
            <a:endParaRPr lang="ru-RU" dirty="0"/>
          </a:p>
          <a:p>
            <a:pPr lvl="0"/>
            <a:r>
              <a:rPr lang="ru-RU" dirty="0"/>
              <a:t>Итоговое собеседование обучающихся проводится в ОО. По решению ОИВ обучающиеся могут проходить итоговое собеседование в других ОО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14677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altLang="ru-RU" smtClean="0">
                <a:latin typeface="Times New Roman" pitchFamily="18" charset="0"/>
              </a:rPr>
              <a:t>ПОДГОТОВКА К ОГЭ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504" y="1600200"/>
            <a:ext cx="7969696" cy="48006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ru-RU" altLang="ru-RU" sz="2800" dirty="0" smtClean="0">
                <a:solidFill>
                  <a:srgbClr val="663300"/>
                </a:solidFill>
                <a:latin typeface="Times New Roman" pitchFamily="18" charset="0"/>
              </a:rPr>
              <a:t>	Всем учащимся, выпускникам 2018 года доступны экзаменационные задания по ОГЭ для скачивания или для работы онлайн.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altLang="ru-RU" sz="2800" dirty="0" smtClean="0">
                <a:solidFill>
                  <a:srgbClr val="663300"/>
                </a:solidFill>
                <a:latin typeface="Times New Roman" pitchFamily="18" charset="0"/>
              </a:rPr>
              <a:t>	Публикация открытого банка заданий ОГЭ  на сайте Федерального института педагогических измерений </a:t>
            </a:r>
            <a:r>
              <a:rPr lang="ru-RU" altLang="ru-RU" sz="2800" dirty="0" smtClean="0">
                <a:solidFill>
                  <a:srgbClr val="663300"/>
                </a:solidFill>
                <a:latin typeface="Times New Roman" pitchFamily="18" charset="0"/>
                <a:hlinkClick r:id="rId2"/>
              </a:rPr>
              <a:t>www.fipi.ru</a:t>
            </a:r>
            <a:r>
              <a:rPr lang="ru-RU" altLang="ru-RU" sz="2800" dirty="0" smtClean="0">
                <a:solidFill>
                  <a:srgbClr val="663300"/>
                </a:solidFill>
                <a:latin typeface="Times New Roman" pitchFamily="18" charset="0"/>
              </a:rPr>
              <a:t>.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altLang="ru-RU" sz="2800" dirty="0" smtClean="0">
                <a:solidFill>
                  <a:srgbClr val="663300"/>
                </a:solidFill>
                <a:latin typeface="Times New Roman" pitchFamily="18" charset="0"/>
              </a:rPr>
              <a:t>	В нем представлены все типы экзаменационных заданий по всем предметам ОГЭ. Для удобства работы задания в открытом банке собраны по тематическим разделам — предметам.</a:t>
            </a:r>
          </a:p>
        </p:txBody>
      </p:sp>
    </p:spTree>
    <p:extLst>
      <p:ext uri="{BB962C8B-B14F-4D97-AF65-F5344CB8AC3E}">
        <p14:creationId xmlns:p14="http://schemas.microsoft.com/office/powerpoint/2010/main" val="92797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274638"/>
            <a:ext cx="8569325" cy="1143000"/>
          </a:xfrm>
        </p:spPr>
        <p:txBody>
          <a:bodyPr/>
          <a:lstStyle/>
          <a:p>
            <a:r>
              <a:rPr lang="ru-RU" altLang="ru-RU" sz="3600" dirty="0" smtClean="0">
                <a:latin typeface="Times New Roman" pitchFamily="18" charset="0"/>
              </a:rPr>
              <a:t>РОСОБРНАДЗОР ПРЕДУПРЕЖДАЕТ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1628800"/>
            <a:ext cx="7848600" cy="511256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altLang="ru-RU" sz="2800" dirty="0" smtClean="0">
                <a:solidFill>
                  <a:srgbClr val="663300"/>
                </a:solidFill>
                <a:latin typeface="Times New Roman" pitchFamily="18" charset="0"/>
              </a:rPr>
              <a:t>Участников ОГЭ - выпускников 9 классов, их родителей, учителей, что появившиеся в Интернете </a:t>
            </a:r>
            <a:r>
              <a:rPr lang="ru-RU" altLang="ru-RU" sz="2800" b="1" dirty="0" smtClean="0">
                <a:solidFill>
                  <a:srgbClr val="663300"/>
                </a:solidFill>
                <a:latin typeface="Times New Roman" pitchFamily="18" charset="0"/>
              </a:rPr>
              <a:t>предложения купить доступ</a:t>
            </a:r>
            <a:r>
              <a:rPr lang="ru-RU" altLang="ru-RU" sz="2800" dirty="0" smtClean="0">
                <a:solidFill>
                  <a:srgbClr val="663300"/>
                </a:solidFill>
                <a:latin typeface="Times New Roman" pitchFamily="18" charset="0"/>
              </a:rPr>
              <a:t> к «настоящим заданиям» ОГЭ до экзаменов – не более чем ежегодная рекламная </a:t>
            </a:r>
            <a:r>
              <a:rPr lang="ru-RU" altLang="ru-RU" sz="2800" b="1" dirty="0" smtClean="0">
                <a:solidFill>
                  <a:srgbClr val="663300"/>
                </a:solidFill>
                <a:latin typeface="Times New Roman" pitchFamily="18" charset="0"/>
              </a:rPr>
              <a:t>акция недобросовестных сайтов-мошенников</a:t>
            </a:r>
            <a:r>
              <a:rPr lang="ru-RU" altLang="ru-RU" sz="2800" dirty="0" smtClean="0">
                <a:solidFill>
                  <a:srgbClr val="663300"/>
                </a:solidFill>
                <a:latin typeface="Times New Roman" pitchFamily="18" charset="0"/>
              </a:rPr>
              <a:t>, которые пытаются воспользоваться слабой информированностью и невнимательностью некоторых </a:t>
            </a:r>
            <a:r>
              <a:rPr lang="ru-RU" altLang="ru-RU" sz="2800" dirty="0" smtClean="0">
                <a:solidFill>
                  <a:srgbClr val="663300"/>
                </a:solidFill>
                <a:latin typeface="Times New Roman" pitchFamily="18" charset="0"/>
                <a:hlinkClick r:id="rId2"/>
              </a:rPr>
              <a:t>Интернет</a:t>
            </a:r>
            <a:r>
              <a:rPr lang="ru-RU" altLang="ru-RU" sz="2800" dirty="0" smtClean="0">
                <a:solidFill>
                  <a:srgbClr val="663300"/>
                </a:solidFill>
                <a:latin typeface="Times New Roman" pitchFamily="18" charset="0"/>
              </a:rPr>
              <a:t>-пользователей.</a:t>
            </a:r>
          </a:p>
          <a:p>
            <a:pPr>
              <a:lnSpc>
                <a:spcPct val="90000"/>
              </a:lnSpc>
            </a:pPr>
            <a:r>
              <a:rPr lang="ru-RU" altLang="ru-RU" sz="2800" dirty="0" smtClean="0">
                <a:solidFill>
                  <a:srgbClr val="663300"/>
                </a:solidFill>
                <a:latin typeface="Times New Roman" pitchFamily="18" charset="0"/>
              </a:rPr>
              <a:t>Материалы открытого банка </a:t>
            </a:r>
            <a:r>
              <a:rPr lang="ru-RU" altLang="ru-RU" sz="2800" b="1" dirty="0" smtClean="0">
                <a:solidFill>
                  <a:srgbClr val="663300"/>
                </a:solidFill>
                <a:latin typeface="Times New Roman" pitchFamily="18" charset="0"/>
              </a:rPr>
              <a:t>заданий ОГЭ находятся в свободном бесплатном доступе</a:t>
            </a:r>
            <a:r>
              <a:rPr lang="ru-RU" altLang="ru-RU" sz="2800" dirty="0" smtClean="0">
                <a:solidFill>
                  <a:srgbClr val="663300"/>
                </a:solidFill>
                <a:latin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32577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908720"/>
            <a:ext cx="8316416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9300889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Рисунок 3" descr="img2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913"/>
            <a:ext cx="9144000" cy="604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9619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* Допуск к Г(И)А (выпускники, имеющие годовые отметки по всем общеобразовател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545" y="0"/>
            <a:ext cx="8640960" cy="6841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339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* ПЕРЕСДАЧА АТТЕСТАТ об основном общем образовании Повторное обучение Справка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135" y="0"/>
            <a:ext cx="865177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389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0" y="0"/>
            <a:ext cx="8388424" cy="6858000"/>
          </a:xfrm>
        </p:spPr>
        <p:txBody>
          <a:bodyPr>
            <a:normAutofit lnSpcReduction="10000"/>
          </a:bodyPr>
          <a:lstStyle/>
          <a:p>
            <a:pPr lvl="0"/>
            <a:r>
              <a:rPr lang="ru-RU" dirty="0"/>
              <a:t>Оценивание выполнения заданий итогового собеседования осуществляется, исходя из принципа: одним экспертом проверяется одна работа,  в соответствии с одним из следующих вариантов:</a:t>
            </a:r>
          </a:p>
          <a:p>
            <a:r>
              <a:rPr lang="ru-RU" dirty="0"/>
              <a:t>- первый вариант: оценивание экспертом непосредственно в процессе ответа по специально разработанным критериям. При этом экспертом после завершения ответа участника собеседования могут повторно прослушиваться и оцениваться записи ответов отдельных участников (при необходимости). Необходимость повторного прослушивания записи ответов определяет эксперт, оценивший ответ участника при  проведении собеседования;</a:t>
            </a:r>
          </a:p>
          <a:p>
            <a:r>
              <a:rPr lang="ru-RU" dirty="0"/>
              <a:t>- второй вариант: экспертом после окончания проведения итогового собеседования по специально разработанным критериям. Присутствие эксперта в аудитории проведения итогового собеседования не допускается. Рекомендуется при выборе второго варианта оценивания записывать и сохранять отдельные аудиофайлы с ответами каждого участника.</a:t>
            </a:r>
          </a:p>
          <a:p>
            <a:r>
              <a:rPr lang="ru-RU" dirty="0"/>
              <a:t>В ОО может быть выбран любой из двух предложенных вариантов, либо использованы оба варианта (для части работ – один вариант, для другой части работ – другой).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83324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VEvdokimov\Desktop\ПРЕЗЕНТАЦИИ\Водяные знаки\Светлый 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46845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035819" y="0"/>
            <a:ext cx="7072362" cy="548680"/>
          </a:xfrm>
        </p:spPr>
        <p:txBody>
          <a:bodyPr>
            <a:noAutofit/>
          </a:bodyPr>
          <a:lstStyle/>
          <a:p>
            <a:pPr algn="ctr"/>
            <a:r>
              <a:rPr lang="ru-RU" sz="4800" b="1" dirty="0" smtClean="0">
                <a:solidFill>
                  <a:schemeClr val="tx2"/>
                </a:solidFill>
                <a:effectLst/>
                <a:latin typeface="Times New Roman" pitchFamily="18" charset="0"/>
                <a:cs typeface="Times New Roman" pitchFamily="18" charset="0"/>
              </a:rPr>
              <a:t>КАДРЫ</a:t>
            </a:r>
            <a:endParaRPr lang="ru-RU" sz="4800" b="1" dirty="0">
              <a:solidFill>
                <a:schemeClr val="tx2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9" name="Таблица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5747040"/>
              </p:ext>
            </p:extLst>
          </p:nvPr>
        </p:nvGraphicFramePr>
        <p:xfrm>
          <a:off x="3622220" y="1196752"/>
          <a:ext cx="936104" cy="1008112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936104"/>
              </a:tblGrid>
              <a:tr h="1008112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60960" marB="60960"/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0549525"/>
              </p:ext>
            </p:extLst>
          </p:nvPr>
        </p:nvGraphicFramePr>
        <p:xfrm>
          <a:off x="179512" y="1196752"/>
          <a:ext cx="3384376" cy="4884792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3384376"/>
              </a:tblGrid>
              <a:tr h="983987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Ответственный организатор ОО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60960" marB="60960">
                    <a:noFill/>
                  </a:tcPr>
                </a:tc>
              </a:tr>
              <a:tr h="98398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Организатор вне аудитории</a:t>
                      </a:r>
                    </a:p>
                  </a:txBody>
                  <a:tcPr marT="60960" marB="60960"/>
                </a:tc>
              </a:tr>
              <a:tr h="98398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Технический специалист</a:t>
                      </a:r>
                    </a:p>
                  </a:txBody>
                  <a:tcPr marT="60960" marB="60960"/>
                </a:tc>
              </a:tr>
              <a:tr h="1177270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Экзаменатор-собеседник</a:t>
                      </a:r>
                      <a:endParaRPr lang="ru-RU" sz="11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1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60960" marB="60960"/>
                </a:tc>
              </a:tr>
              <a:tr h="755561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Эксперт</a:t>
                      </a:r>
                      <a:endParaRPr lang="ru-RU" sz="11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1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60960" marB="60960"/>
                </a:tc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5598698"/>
              </p:ext>
            </p:extLst>
          </p:nvPr>
        </p:nvGraphicFramePr>
        <p:xfrm>
          <a:off x="1943708" y="548680"/>
          <a:ext cx="5256584" cy="609600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5256584"/>
              </a:tblGrid>
              <a:tr h="504055"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Кадровые ресурсы в ОО</a:t>
                      </a:r>
                      <a:endParaRPr lang="ru-RU" sz="3200" dirty="0">
                        <a:solidFill>
                          <a:schemeClr val="tx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60960" marB="60960"/>
                </a:tc>
              </a:tr>
            </a:tbl>
          </a:graphicData>
        </a:graphic>
      </p:graphicFrame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46715"/>
              </p:ext>
            </p:extLst>
          </p:nvPr>
        </p:nvGraphicFramePr>
        <p:xfrm>
          <a:off x="4751512" y="1196752"/>
          <a:ext cx="4392488" cy="4911450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4392488"/>
              </a:tblGrid>
              <a:tr h="939712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Директор, заместитель директора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60960" marB="60960">
                    <a:noFill/>
                  </a:tcPr>
                </a:tc>
              </a:tr>
              <a:tr h="107651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Работник ОО</a:t>
                      </a:r>
                    </a:p>
                  </a:txBody>
                  <a:tcPr marT="60960" marB="60960"/>
                </a:tc>
              </a:tr>
              <a:tr h="97775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Учителя,</a:t>
                      </a:r>
                      <a:r>
                        <a:rPr lang="ru-RU" sz="24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владеющие навыками работы с ПК</a:t>
                      </a:r>
                      <a:endParaRPr lang="ru-RU" sz="24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60960" marB="60960"/>
                </a:tc>
              </a:tr>
              <a:tr h="977758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Учитель с высшим</a:t>
                      </a:r>
                      <a:r>
                        <a:rPr lang="ru-RU" sz="20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образованием, и коммуникативными навыками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60960" marB="60960"/>
                </a:tc>
              </a:tr>
              <a:tr h="939712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Учитель русского языка</a:t>
                      </a:r>
                      <a:r>
                        <a:rPr lang="ru-RU" sz="24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и литературы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60960" marB="60960"/>
                </a:tc>
              </a:tr>
            </a:tbl>
          </a:graphicData>
        </a:graphic>
      </p:graphicFrame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6436887"/>
              </p:ext>
            </p:extLst>
          </p:nvPr>
        </p:nvGraphicFramePr>
        <p:xfrm>
          <a:off x="3619484" y="2276872"/>
          <a:ext cx="936104" cy="944880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936104"/>
              </a:tblGrid>
              <a:tr h="928694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Не</a:t>
                      </a:r>
                      <a:r>
                        <a:rPr lang="ru-RU" sz="18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менее 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60960" marB="60960"/>
                </a:tc>
              </a:tr>
            </a:tbl>
          </a:graphicData>
        </a:graphic>
      </p:graphicFrame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9076942"/>
              </p:ext>
            </p:extLst>
          </p:nvPr>
        </p:nvGraphicFramePr>
        <p:xfrm>
          <a:off x="3635896" y="3284984"/>
          <a:ext cx="936104" cy="860190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936104"/>
              </a:tblGrid>
              <a:tr h="86019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1-2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60960" marB="60960"/>
                </a:tc>
              </a:tr>
            </a:tbl>
          </a:graphicData>
        </a:graphic>
      </p:graphicFrame>
      <p:graphicFrame>
        <p:nvGraphicFramePr>
          <p:cNvPr id="18" name="Таблица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9721512"/>
              </p:ext>
            </p:extLst>
          </p:nvPr>
        </p:nvGraphicFramePr>
        <p:xfrm>
          <a:off x="3635896" y="4149080"/>
          <a:ext cx="936104" cy="1008112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936104"/>
              </a:tblGrid>
              <a:tr h="1008112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 кол. ауд.</a:t>
                      </a:r>
                      <a:r>
                        <a:rPr lang="ru-RU" sz="28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2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60960" marB="60960"/>
                </a:tc>
              </a:tr>
            </a:tbl>
          </a:graphicData>
        </a:graphic>
      </p:graphicFrame>
      <p:graphicFrame>
        <p:nvGraphicFramePr>
          <p:cNvPr id="20" name="Таблица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7445139"/>
              </p:ext>
            </p:extLst>
          </p:nvPr>
        </p:nvGraphicFramePr>
        <p:xfrm>
          <a:off x="3635896" y="5320580"/>
          <a:ext cx="936104" cy="642942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936104"/>
              </a:tblGrid>
              <a:tr h="642942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 кол. ауд.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60960" marB="60960"/>
                </a:tc>
              </a:tr>
            </a:tbl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0" y="5949280"/>
            <a:ext cx="914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228600">
              <a:spcBef>
                <a:spcPct val="20000"/>
              </a:spcBef>
              <a:buClr>
                <a:srgbClr val="A9A57C"/>
              </a:buClr>
              <a:buFont typeface="Arial" pitchFamily="34" charset="0"/>
              <a:buChar char="•"/>
            </a:pPr>
            <a:r>
              <a:rPr lang="ru-RU" dirty="0">
                <a:solidFill>
                  <a:srgbClr val="2F2B20"/>
                </a:solidFill>
              </a:rPr>
              <a:t>Результаты итогового собеседования предоставляются участникам итогового собеседования через РЦОИ субъектов Российской Федерации, проведение апелляций по результатам проверки </a:t>
            </a:r>
            <a:r>
              <a:rPr lang="ru-RU" u="sng" dirty="0">
                <a:solidFill>
                  <a:srgbClr val="2F2B20"/>
                </a:solidFill>
              </a:rPr>
              <a:t>не предусмотрено.</a:t>
            </a:r>
            <a:endParaRPr lang="ru-RU" dirty="0">
              <a:solidFill>
                <a:srgbClr val="2F2B2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8078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0" y="0"/>
            <a:ext cx="8532440" cy="6741368"/>
          </a:xfrm>
        </p:spPr>
        <p:txBody>
          <a:bodyPr>
            <a:noAutofit/>
          </a:bodyPr>
          <a:lstStyle/>
          <a:p>
            <a:pPr lvl="0"/>
            <a:r>
              <a:rPr lang="ru-RU" sz="2800" dirty="0"/>
              <a:t>В ОО организуется рабочее место для ответственного организатора ОО, оборудованное компьютером с доступом в сеть Интернет и принтером для получения и тиражирования материалов для проведения итогового собеседования, а также (при наличии возможности) - дополнительное рабочее место с установленным соответствующим программным обеспечением «Результаты итогового собеседования». </a:t>
            </a:r>
          </a:p>
          <a:p>
            <a:pPr lvl="0"/>
            <a:r>
              <a:rPr lang="ru-RU" sz="2800" dirty="0"/>
              <a:t>В течение недели до проведения итогового собеседования эксперты знакомятся с критериями оценивания устных ответов, а также методическими рекомендациями ФГБНУ «ФИПИ» по оцениванию устных ответов (http://www.fipi.ru/oge-i-gve-9/dlya-predmetnyh-komissiy-subektov-rf).</a:t>
            </a:r>
          </a:p>
          <a:p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398697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5400" b="1" dirty="0" smtClean="0">
                <a:effectLst/>
                <a:latin typeface="Times New Roman" pitchFamily="18" charset="0"/>
                <a:cs typeface="Times New Roman" pitchFamily="18" charset="0"/>
              </a:rPr>
              <a:t>РАБОЧЕЕ МЕСТО</a:t>
            </a:r>
            <a:endParaRPr lang="ru-RU" sz="5400" b="1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1357298"/>
            <a:ext cx="7643866" cy="5086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Стрелка вправо 3"/>
          <p:cNvSpPr/>
          <p:nvPr/>
        </p:nvSpPr>
        <p:spPr>
          <a:xfrm rot="2701198">
            <a:off x="1223356" y="1983628"/>
            <a:ext cx="1537822" cy="30308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Двойная стрелка влево/вверх 4"/>
          <p:cNvSpPr/>
          <p:nvPr/>
        </p:nvSpPr>
        <p:spPr>
          <a:xfrm rot="4945186">
            <a:off x="1556264" y="4862416"/>
            <a:ext cx="1083965" cy="1062457"/>
          </a:xfrm>
          <a:prstGeom prst="leftUpArrow">
            <a:avLst>
              <a:gd name="adj1" fmla="val 6736"/>
              <a:gd name="adj2" fmla="val 23491"/>
              <a:gd name="adj3" fmla="val 2500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9709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седство">
  <a:themeElements>
    <a:clrScheme name="Соседство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Стандартная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оседство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751</TotalTime>
  <Words>2658</Words>
  <Application>Microsoft Office PowerPoint</Application>
  <PresentationFormat>Экран (4:3)</PresentationFormat>
  <Paragraphs>395</Paragraphs>
  <Slides>55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55</vt:i4>
      </vt:variant>
    </vt:vector>
  </HeadingPairs>
  <TitlesOfParts>
    <vt:vector size="56" baseType="lpstr">
      <vt:lpstr>Соседство</vt:lpstr>
      <vt:lpstr>Устное итоговое собеседование по русскому языку в 9 классе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КАДРЫ</vt:lpstr>
      <vt:lpstr>Презентация PowerPoint</vt:lpstr>
      <vt:lpstr>РАБОЧЕЕ МЕСТО</vt:lpstr>
      <vt:lpstr>Презентация PowerPoint</vt:lpstr>
      <vt:lpstr>Презентация PowerPoint</vt:lpstr>
      <vt:lpstr>Проведение итогового собеседования в ППЭ </vt:lpstr>
      <vt:lpstr>2.</vt:lpstr>
      <vt:lpstr>3.</vt:lpstr>
      <vt:lpstr>Презентация PowerPoint</vt:lpstr>
      <vt:lpstr>Презентация PowerPoint</vt:lpstr>
      <vt:lpstr>Презентация PowerPoint</vt:lpstr>
      <vt:lpstr>Ваши вопросы?</vt:lpstr>
      <vt:lpstr>   РОДИТЕЛЬСКОЕ СОБРАНИЕ   «Подготовка к проведению  в 2018 году  государственной итоговой аттестации выпускников 9  класса»                                                                                                                             апрель 2018                                                                                </vt:lpstr>
      <vt:lpstr>Презентация PowerPoint</vt:lpstr>
      <vt:lpstr>Презентация PowerPoint</vt:lpstr>
      <vt:lpstr>ДОПУСК К ГИА</vt:lpstr>
      <vt:lpstr>Предметы ОГЭ </vt:lpstr>
      <vt:lpstr>МИНИМАЛЬНОЕ КОЛИЧЕСТВО БАЛЛОВ</vt:lpstr>
      <vt:lpstr>Таблица перевода баллов ОГЭ 2018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НЕУДОВЛЕТВОРИТЕЛЬНЫЙ РЕЗУЛЬТАТ</vt:lpstr>
      <vt:lpstr>НЕУДОВЛЕТВОРИТЕЛЬНЫЙ РЕЗУЛЬТАТ</vt:lpstr>
      <vt:lpstr>Презентация PowerPoint</vt:lpstr>
      <vt:lpstr>ПРИБЫТИЕ в ППЭ</vt:lpstr>
      <vt:lpstr>УЧАСТНИКИ ОГЭ</vt:lpstr>
      <vt:lpstr>УЧАСТНИКИ ОГЭ</vt:lpstr>
      <vt:lpstr>ВО ВРЕМЯ ОГЭ ЗАПРЕЩАЮТСЯ:</vt:lpstr>
      <vt:lpstr>УДАЛЕНИЕ С ОГЭ</vt:lpstr>
      <vt:lpstr>Бланки ответов участников ОГЭ</vt:lpstr>
      <vt:lpstr>Ознакомление обучающихся с результатами ГИА и условиями повторного допуска к сдаче экзаменов в текущем учебном году </vt:lpstr>
      <vt:lpstr>Презентация PowerPoint</vt:lpstr>
      <vt:lpstr>Подготовка обучающихся   к итоговой аттестации</vt:lpstr>
      <vt:lpstr>Презентация PowerPoint</vt:lpstr>
      <vt:lpstr>Результаты  рассмотрения апелляции</vt:lpstr>
      <vt:lpstr>ПОДГОТОВКА К ОГЭ</vt:lpstr>
      <vt:lpstr>ПОДГОТОВКА К ОГЭ</vt:lpstr>
      <vt:lpstr>ПОДГОТОВКА К ОГЭ</vt:lpstr>
      <vt:lpstr>ПОДГОТОВКА К ОГЭ</vt:lpstr>
      <vt:lpstr>ПОДГОТОВКА К ОГЭ</vt:lpstr>
      <vt:lpstr>РОСОБРНАДЗОР ПРЕДУПРЕЖДАЕТ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20</cp:revision>
  <dcterms:created xsi:type="dcterms:W3CDTF">2018-03-22T04:16:50Z</dcterms:created>
  <dcterms:modified xsi:type="dcterms:W3CDTF">2018-04-04T08:37:35Z</dcterms:modified>
</cp:coreProperties>
</file>