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34"/>
  </p:notesMasterIdLst>
  <p:sldIdLst>
    <p:sldId id="341" r:id="rId2"/>
    <p:sldId id="479" r:id="rId3"/>
    <p:sldId id="431" r:id="rId4"/>
    <p:sldId id="414" r:id="rId5"/>
    <p:sldId id="415" r:id="rId6"/>
    <p:sldId id="416" r:id="rId7"/>
    <p:sldId id="356" r:id="rId8"/>
    <p:sldId id="424" r:id="rId9"/>
    <p:sldId id="407" r:id="rId10"/>
    <p:sldId id="443" r:id="rId11"/>
    <p:sldId id="449" r:id="rId12"/>
    <p:sldId id="481" r:id="rId13"/>
    <p:sldId id="483" r:id="rId14"/>
    <p:sldId id="490" r:id="rId15"/>
    <p:sldId id="491" r:id="rId16"/>
    <p:sldId id="492" r:id="rId17"/>
    <p:sldId id="391" r:id="rId18"/>
    <p:sldId id="445" r:id="rId19"/>
    <p:sldId id="432" r:id="rId20"/>
    <p:sldId id="450" r:id="rId21"/>
    <p:sldId id="461" r:id="rId22"/>
    <p:sldId id="467" r:id="rId23"/>
    <p:sldId id="468" r:id="rId24"/>
    <p:sldId id="469" r:id="rId25"/>
    <p:sldId id="471" r:id="rId26"/>
    <p:sldId id="474" r:id="rId27"/>
    <p:sldId id="475" r:id="rId28"/>
    <p:sldId id="477" r:id="rId29"/>
    <p:sldId id="434" r:id="rId30"/>
    <p:sldId id="447" r:id="rId31"/>
    <p:sldId id="436" r:id="rId32"/>
    <p:sldId id="361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CC"/>
    <a:srgbClr val="1D0505"/>
    <a:srgbClr val="F35929"/>
    <a:srgbClr val="E99A7B"/>
    <a:srgbClr val="800000"/>
    <a:srgbClr val="0DA0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 Unicode MS" pitchFamily="34" charset="-128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AD11C25-3DFD-40E8-A266-6B62F2DD443A}" type="datetime1">
              <a:rPr lang="ru-RU"/>
              <a:pPr>
                <a:defRPr/>
              </a:pPr>
              <a:t>12.12.2015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 Unicode MS" pitchFamily="34" charset="-128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AC93705-469B-4B31-ABF5-BA580F9485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4499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MS PGothic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MS PGothic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MS PGothic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MS PGothic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D4CE3A4-E391-4DC2-8716-858F155707E6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7EF4390-CDC3-49B1-8D71-3B38C4D765A2}" type="slidenum">
              <a:rPr lang="ru-RU" smtClean="0"/>
              <a:pPr/>
              <a:t>27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 Unicode MS" pitchFamily="34" charset="-128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D06BF-4DCB-448D-8C1E-981CE34DBC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88650-1D56-4302-992E-E9C0E44547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0991F-8F7D-4BBD-92DE-6615AB30C3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66738" y="17526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3438" y="17526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66738" y="39624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39624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5131B-E799-4A8A-A382-C6A61597E3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64A94-71A2-4C1C-A08A-429ABC8C76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 Unicode MS" pitchFamily="34" charset="-128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0C121-9CB3-4D22-B3DC-665A010F40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20F79-3BC5-4B4B-B5C9-69B0EFB4EE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 Unicode MS" pitchFamily="34" charset="-128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E107F-20E4-4C7B-826D-26DDCFEFC4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81899-A073-4251-8B93-EDAB3ACB69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55838-F12E-4723-890E-B19FDBA1B3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 Unicode MS" pitchFamily="34" charset="-128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6DA5D-00BB-4733-80A2-4064A92CB0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B7392-9CC4-4D65-A766-11576076C2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 Unicode MS" pitchFamily="34" charset="-128"/>
            </a:endParaRPr>
          </a:p>
        </p:txBody>
      </p:sp>
      <p:sp>
        <p:nvSpPr>
          <p:cNvPr id="2053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 Unicode MS" pitchFamily="34" charset="-128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 Unicode MS" pitchFamily="34" charset="-128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11313"/>
                </a:solidFill>
              </a:defRPr>
            </a:lvl1pPr>
          </a:lstStyle>
          <a:p>
            <a:pPr>
              <a:defRPr/>
            </a:pPr>
            <a:fld id="{FEA6CA99-FAA7-4EF4-9D6A-150F26F185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 Unicode MS" pitchFamily="34" charset="-128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 Unicode MS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8" r:id="rId1"/>
    <p:sldLayoutId id="2147484699" r:id="rId2"/>
    <p:sldLayoutId id="2147484700" r:id="rId3"/>
    <p:sldLayoutId id="2147484695" r:id="rId4"/>
    <p:sldLayoutId id="2147484701" r:id="rId5"/>
    <p:sldLayoutId id="2147484696" r:id="rId6"/>
    <p:sldLayoutId id="2147484702" r:id="rId7"/>
    <p:sldLayoutId id="2147484703" r:id="rId8"/>
    <p:sldLayoutId id="2147484704" r:id="rId9"/>
    <p:sldLayoutId id="2147484697" r:id="rId10"/>
    <p:sldLayoutId id="2147484705" r:id="rId11"/>
    <p:sldLayoutId id="214748470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ＭＳ Ｐゴシック" charset="-128"/>
          <a:cs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ＭＳ Ｐゴシック" charset="-128"/>
          <a:cs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ＭＳ Ｐゴシック" charset="-128"/>
          <a:cs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ＭＳ Ｐゴシック" charset="-128"/>
          <a:cs typeface="MS PGothic" pitchFamily="34" charset="-128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33.emf"/><Relationship Id="rId4" Type="http://schemas.openxmlformats.org/officeDocument/2006/relationships/oleObject" Target="../embeddings/_____Microsoft_Excel_97-20031.xls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9"/>
          <p:cNvSpPr txBox="1">
            <a:spLocks noChangeArrowheads="1"/>
          </p:cNvSpPr>
          <p:nvPr/>
        </p:nvSpPr>
        <p:spPr bwMode="auto">
          <a:xfrm>
            <a:off x="468313" y="4029075"/>
            <a:ext cx="81359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2000">
              <a:latin typeface="Franklin Gothic Book" charset="0"/>
            </a:endParaRPr>
          </a:p>
          <a:p>
            <a:pPr algn="just"/>
            <a:endParaRPr lang="ru-RU" sz="2000">
              <a:latin typeface="Franklin Gothic Book" charset="0"/>
            </a:endParaRPr>
          </a:p>
          <a:p>
            <a:pPr algn="just"/>
            <a:endParaRPr lang="ru-RU" sz="2000">
              <a:latin typeface="Franklin Gothic Book" charset="0"/>
            </a:endParaRPr>
          </a:p>
          <a:p>
            <a:pPr algn="just"/>
            <a:endParaRPr lang="ru-RU" sz="2000">
              <a:latin typeface="Franklin Gothic Book" charset="0"/>
            </a:endParaRPr>
          </a:p>
        </p:txBody>
      </p:sp>
      <p:sp>
        <p:nvSpPr>
          <p:cNvPr id="12291" name="TextBox 11"/>
          <p:cNvSpPr txBox="1">
            <a:spLocks noChangeArrowheads="1"/>
          </p:cNvSpPr>
          <p:nvPr/>
        </p:nvSpPr>
        <p:spPr bwMode="auto">
          <a:xfrm>
            <a:off x="1511300" y="228600"/>
            <a:ext cx="76327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i="1">
                <a:solidFill>
                  <a:srgbClr val="811717"/>
                </a:solidFill>
                <a:latin typeface="Franklin Gothic Book" charset="0"/>
              </a:rPr>
              <a:t>					</a:t>
            </a:r>
            <a:r>
              <a:rPr lang="ru-RU" sz="2600" b="1" i="1">
                <a:solidFill>
                  <a:srgbClr val="811717"/>
                </a:solidFill>
                <a:latin typeface="Franklin Gothic Book" charset="0"/>
              </a:rPr>
              <a:t>   </a:t>
            </a:r>
            <a:r>
              <a:rPr lang="ru-RU" sz="3200" b="1">
                <a:solidFill>
                  <a:srgbClr val="811717"/>
                </a:solidFill>
                <a:latin typeface="Franklin Gothic Book" charset="0"/>
              </a:rPr>
              <a:t> </a:t>
            </a:r>
          </a:p>
        </p:txBody>
      </p:sp>
      <p:pic>
        <p:nvPicPr>
          <p:cNvPr id="12293" name="Picture 7" descr="12222222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400" y="44450"/>
            <a:ext cx="15351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5076825" y="0"/>
            <a:ext cx="1265238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9" descr="C:\Users\1\Desktop\ФРИ\контакты\лого\фиро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4388" y="44450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6" name="TextBox 10"/>
          <p:cNvSpPr txBox="1">
            <a:spLocks noChangeArrowheads="1"/>
          </p:cNvSpPr>
          <p:nvPr/>
        </p:nvSpPr>
        <p:spPr bwMode="auto">
          <a:xfrm>
            <a:off x="0" y="1773238"/>
            <a:ext cx="9144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800" b="1" i="1">
              <a:solidFill>
                <a:schemeClr val="accent1"/>
              </a:solidFill>
              <a:latin typeface="Arial" charset="0"/>
            </a:endParaRPr>
          </a:p>
          <a:p>
            <a:pPr algn="ctr"/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ДЕТИ И СОВРЕМЕННОЕ ИНТЕРНЕТ-ПРОСТРАНСТВО</a:t>
            </a:r>
          </a:p>
        </p:txBody>
      </p:sp>
      <p:pic>
        <p:nvPicPr>
          <p:cNvPr id="12297" name="Picture 12" descr="C:\Users\1\Desktop\ФРИ\контакты\лого\EUkidsOnlineLogo_LR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775" y="-38100"/>
            <a:ext cx="1512888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3"/>
          <p:cNvSpPr txBox="1">
            <a:spLocks noChangeArrowheads="1"/>
          </p:cNvSpPr>
          <p:nvPr/>
        </p:nvSpPr>
        <p:spPr bwMode="auto">
          <a:xfrm>
            <a:off x="2914650" y="188913"/>
            <a:ext cx="85693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chemeClr val="accent1"/>
                </a:solidFill>
                <a:latin typeface="Arial" charset="0"/>
              </a:rPr>
              <a:t>КОММУНИКАЦИОНЫЕ РИСКИ</a:t>
            </a:r>
          </a:p>
        </p:txBody>
      </p:sp>
      <p:sp>
        <p:nvSpPr>
          <p:cNvPr id="21507" name="TextBox 5"/>
          <p:cNvSpPr txBox="1">
            <a:spLocks noChangeArrowheads="1"/>
          </p:cNvSpPr>
          <p:nvPr/>
        </p:nvSpPr>
        <p:spPr bwMode="auto">
          <a:xfrm>
            <a:off x="393700" y="1125538"/>
            <a:ext cx="7850188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>
              <a:spcAft>
                <a:spcPts val="1800"/>
              </a:spcAft>
              <a:buFont typeface="Wingdings" charset="2"/>
              <a:buChar char="ü"/>
            </a:pPr>
            <a:r>
              <a:rPr lang="ru-RU" sz="2400" b="1" i="1">
                <a:solidFill>
                  <a:schemeClr val="accent1"/>
                </a:solidFill>
                <a:latin typeface="Arial" charset="0"/>
              </a:rPr>
              <a:t> Кибербуллинг </a:t>
            </a:r>
          </a:p>
          <a:p>
            <a:pPr marL="365125" indent="-365125">
              <a:spcAft>
                <a:spcPts val="1800"/>
              </a:spcAft>
              <a:buFont typeface="Wingdings" charset="2"/>
              <a:buChar char="ü"/>
            </a:pPr>
            <a:r>
              <a:rPr lang="ru-RU" sz="2400" b="1" i="1">
                <a:solidFill>
                  <a:schemeClr val="accent1"/>
                </a:solidFill>
                <a:latin typeface="Arial" charset="0"/>
              </a:rPr>
              <a:t>  Знакомства в интернете и встречи с интернет-знакомыми </a:t>
            </a:r>
          </a:p>
          <a:p>
            <a:pPr marL="365125" indent="-365125">
              <a:spcAft>
                <a:spcPts val="1800"/>
              </a:spcAft>
              <a:buFont typeface="Wingdings" charset="2"/>
              <a:buChar char="ü"/>
            </a:pPr>
            <a:r>
              <a:rPr lang="ru-RU" sz="2400" b="1" i="1">
                <a:solidFill>
                  <a:schemeClr val="accent1"/>
                </a:solidFill>
                <a:latin typeface="Arial" charset="0"/>
              </a:rPr>
              <a:t> Сексуальное домогательство</a:t>
            </a:r>
          </a:p>
        </p:txBody>
      </p:sp>
      <p:pic>
        <p:nvPicPr>
          <p:cNvPr id="21508" name="Диаграмма 10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642"/>
          <a:stretch>
            <a:fillRect/>
          </a:stretch>
        </p:blipFill>
        <p:spPr bwMode="auto">
          <a:xfrm>
            <a:off x="1763713" y="3194050"/>
            <a:ext cx="5762625" cy="366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3"/>
          <p:cNvSpPr txBox="1">
            <a:spLocks noChangeArrowheads="1"/>
          </p:cNvSpPr>
          <p:nvPr/>
        </p:nvSpPr>
        <p:spPr bwMode="auto">
          <a:xfrm>
            <a:off x="3779838" y="260350"/>
            <a:ext cx="85693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chemeClr val="accent1"/>
                </a:solidFill>
                <a:latin typeface="Arial" charset="0"/>
              </a:rPr>
              <a:t>КИБЕРБУЛЛИНГ</a:t>
            </a:r>
          </a:p>
        </p:txBody>
      </p:sp>
      <p:sp>
        <p:nvSpPr>
          <p:cNvPr id="22531" name="TextBox 5"/>
          <p:cNvSpPr txBox="1">
            <a:spLocks noChangeArrowheads="1"/>
          </p:cNvSpPr>
          <p:nvPr/>
        </p:nvSpPr>
        <p:spPr bwMode="auto">
          <a:xfrm>
            <a:off x="393700" y="1322388"/>
            <a:ext cx="78501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800"/>
              </a:spcAft>
            </a:pPr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В России буллинг перекочевывает из реальной жизни в виртуальную</a:t>
            </a:r>
          </a:p>
        </p:txBody>
      </p:sp>
      <p:pic>
        <p:nvPicPr>
          <p:cNvPr id="22532" name="Picture 5" descr="C:\Users\1\Desktop\ФРИ\иллюстрации\photos\bullying-300x158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18" t="7008" r="4678" b="6564"/>
          <a:stretch>
            <a:fillRect/>
          </a:stretch>
        </p:blipFill>
        <p:spPr bwMode="auto">
          <a:xfrm>
            <a:off x="2884488" y="3427413"/>
            <a:ext cx="5719762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5"/>
          <p:cNvSpPr txBox="1">
            <a:spLocks noChangeArrowheads="1"/>
          </p:cNvSpPr>
          <p:nvPr/>
        </p:nvSpPr>
        <p:spPr bwMode="auto">
          <a:xfrm>
            <a:off x="3743325" y="220663"/>
            <a:ext cx="6661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Arial" charset="0"/>
              </a:rPr>
              <a:t>БУЛЛИНГ И КИБЕРБУЛЛИНГ</a:t>
            </a:r>
          </a:p>
        </p:txBody>
      </p:sp>
      <p:pic>
        <p:nvPicPr>
          <p:cNvPr id="23555" name="Picture 7" descr="12222222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Box 5"/>
          <p:cNvSpPr txBox="1">
            <a:spLocks noChangeArrowheads="1"/>
          </p:cNvSpPr>
          <p:nvPr/>
        </p:nvSpPr>
        <p:spPr bwMode="auto">
          <a:xfrm>
            <a:off x="107950" y="1966913"/>
            <a:ext cx="889317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>
              <a:spcAft>
                <a:spcPts val="1200"/>
              </a:spcAft>
            </a:pPr>
            <a:r>
              <a:rPr lang="ru-RU" sz="1800" b="1" i="1">
                <a:solidFill>
                  <a:schemeClr val="accent1"/>
                </a:solidFill>
                <a:latin typeface="Arial" charset="0"/>
              </a:rPr>
              <a:t>БУЛЛИНГ - </a:t>
            </a:r>
            <a:r>
              <a:rPr lang="ru-RU" sz="1800">
                <a:latin typeface="Arial" charset="0"/>
              </a:rPr>
              <a:t>запугивание, унижения, травля, физический или психологический террор, направленный на то, чтобы вызвать у другого страх и тем самым подчинить его себе (Кон И.С., 2006)</a:t>
            </a:r>
          </a:p>
          <a:p>
            <a:pPr marL="441325" indent="-441325">
              <a:spcAft>
                <a:spcPts val="1200"/>
              </a:spcAft>
            </a:pPr>
            <a:endParaRPr lang="ru-RU" sz="1800" b="1" i="1">
              <a:solidFill>
                <a:schemeClr val="accent1"/>
              </a:solidFill>
              <a:latin typeface="Arial" charset="0"/>
            </a:endParaRPr>
          </a:p>
          <a:p>
            <a:pPr marL="441325" indent="-441325">
              <a:spcAft>
                <a:spcPts val="1200"/>
              </a:spcAft>
            </a:pPr>
            <a:r>
              <a:rPr lang="ru-RU" sz="1800" b="1" i="1">
                <a:solidFill>
                  <a:schemeClr val="accent1"/>
                </a:solidFill>
                <a:latin typeface="Arial" charset="0"/>
              </a:rPr>
              <a:t>КИБЕРБУЛЛИНГ – </a:t>
            </a:r>
            <a:r>
              <a:rPr lang="ru-RU" sz="1800">
                <a:latin typeface="Arial" charset="0"/>
              </a:rPr>
              <a:t>агрессивное, умышленное действие, совершаемое группой лиц или одним лицом с использованием электронных форм контакта, повторяющееся неоднократно и продолжительное во времени, в отношении жертвы, которая не может легко защитить себя (</a:t>
            </a:r>
            <a:r>
              <a:rPr lang="en-US" sz="1800">
                <a:latin typeface="Arial" charset="0"/>
              </a:rPr>
              <a:t>Smith et al., 2008)</a:t>
            </a:r>
            <a:r>
              <a:rPr lang="ru-RU" sz="1800">
                <a:latin typeface="Arial" charset="0"/>
              </a:rPr>
              <a:t>. </a:t>
            </a:r>
            <a:endParaRPr lang="ru-RU" sz="1800" b="1" i="1">
              <a:solidFill>
                <a:schemeClr val="accent1"/>
              </a:solidFill>
              <a:latin typeface="Arial" charset="0"/>
            </a:endParaRPr>
          </a:p>
          <a:p>
            <a:pPr marL="441325" indent="-441325">
              <a:spcAft>
                <a:spcPts val="1200"/>
              </a:spcAft>
            </a:pPr>
            <a:endParaRPr lang="ru-RU" sz="1800" b="1" i="1">
              <a:solidFill>
                <a:schemeClr val="accent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5"/>
          <p:cNvSpPr txBox="1">
            <a:spLocks noChangeArrowheads="1"/>
          </p:cNvSpPr>
          <p:nvPr/>
        </p:nvSpPr>
        <p:spPr bwMode="auto">
          <a:xfrm>
            <a:off x="3743325" y="220663"/>
            <a:ext cx="6661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Arial" charset="0"/>
              </a:rPr>
              <a:t>ЖЕРТВЫ БУЛЛИНГА</a:t>
            </a:r>
          </a:p>
        </p:txBody>
      </p:sp>
      <p:pic>
        <p:nvPicPr>
          <p:cNvPr id="24579" name="Picture 7" descr="12222222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Box 5"/>
          <p:cNvSpPr txBox="1">
            <a:spLocks noChangeArrowheads="1"/>
          </p:cNvSpPr>
          <p:nvPr/>
        </p:nvSpPr>
        <p:spPr bwMode="auto">
          <a:xfrm>
            <a:off x="71438" y="1273175"/>
            <a:ext cx="8893175" cy="457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Жертвы буллинга часто бывают:</a:t>
            </a:r>
            <a:endParaRPr lang="ru-RU" sz="2000" b="1">
              <a:solidFill>
                <a:srgbClr val="811717"/>
              </a:solidFill>
            </a:endParaRPr>
          </a:p>
          <a:p>
            <a:pPr>
              <a:lnSpc>
                <a:spcPct val="150000"/>
              </a:lnSpc>
            </a:pPr>
            <a:endParaRPr lang="ru-RU" sz="1800"/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ru-RU" sz="1800"/>
              <a:t>пугливы, чувствительны, замкнуты и застенчивы;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ru-RU" sz="1800"/>
              <a:t>тревожны, неуверены в себе, несчастны;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ru-RU" sz="1800"/>
              <a:t>склонны к депрессии и чаще своих ровесников думают о самоубийстве;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ru-RU" sz="1800"/>
              <a:t>не имеют ни одного близкого друга и успешнее общаются с взрослыми, нежели со сверстниками;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ru-RU" sz="1800"/>
              <a:t>если это мальчики, они могут быть физически слабее своих ровесников. </a:t>
            </a:r>
          </a:p>
          <a:p>
            <a:pPr algn="r">
              <a:lnSpc>
                <a:spcPct val="150000"/>
              </a:lnSpc>
            </a:pPr>
            <a:r>
              <a:rPr lang="ru-RU" sz="1800"/>
              <a:t>(Кон И.С., 2006)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endParaRPr lang="ru-RU" sz="1800"/>
          </a:p>
          <a:p>
            <a:pPr>
              <a:spcAft>
                <a:spcPts val="1200"/>
              </a:spcAft>
              <a:buFont typeface="Wingdings" charset="2"/>
              <a:buChar char="ü"/>
            </a:pPr>
            <a:endParaRPr lang="ru-RU" sz="1800" b="1" i="1">
              <a:solidFill>
                <a:schemeClr val="accent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5"/>
          <p:cNvSpPr txBox="1">
            <a:spLocks noChangeArrowheads="1"/>
          </p:cNvSpPr>
          <p:nvPr/>
        </p:nvSpPr>
        <p:spPr bwMode="auto">
          <a:xfrm>
            <a:off x="3024188" y="188913"/>
            <a:ext cx="66611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Arial" charset="0"/>
              </a:rPr>
              <a:t>ПОИСК СОЦИАЛЬНОЙ ПОДДЕРЖКИ </a:t>
            </a:r>
          </a:p>
          <a:p>
            <a:r>
              <a:rPr lang="ru-RU" sz="2000" b="1">
                <a:solidFill>
                  <a:schemeClr val="accent1"/>
                </a:solidFill>
                <a:latin typeface="Arial" charset="0"/>
              </a:rPr>
              <a:t>(% от жертв кибербуллинга)</a:t>
            </a:r>
          </a:p>
        </p:txBody>
      </p:sp>
      <p:pic>
        <p:nvPicPr>
          <p:cNvPr id="25603" name="Picture 7" descr="12222222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Диаграмма 9"/>
          <p:cNvPicPr>
            <a:picLocks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32"/>
          <a:stretch>
            <a:fillRect/>
          </a:stretch>
        </p:blipFill>
        <p:spPr bwMode="auto">
          <a:xfrm>
            <a:off x="539750" y="1268413"/>
            <a:ext cx="8064500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5"/>
          <p:cNvSpPr txBox="1">
            <a:spLocks noChangeArrowheads="1"/>
          </p:cNvSpPr>
          <p:nvPr/>
        </p:nvSpPr>
        <p:spPr bwMode="auto">
          <a:xfrm>
            <a:off x="3024188" y="188913"/>
            <a:ext cx="66611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Arial" charset="0"/>
              </a:rPr>
              <a:t>РЕКОМЕНДАЦИИ ПО ПРЕДОТВРАЩЕНИЮ КИБЕРБУЛЛИНГА</a:t>
            </a:r>
          </a:p>
        </p:txBody>
      </p:sp>
      <p:pic>
        <p:nvPicPr>
          <p:cNvPr id="26627" name="Picture 7" descr="12222222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71438" y="1125538"/>
            <a:ext cx="8893175" cy="56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1400"/>
              <a:t>Объясните детям, что при общении в интернете они должны быть дружелюбными с другими пользователями. Ни в коем случае не стоит писать резкие и оскорбительные слова – читать грубости так же неприятно, как и слышать.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1400"/>
              <a:t>Научите детей правильно реагировать на обидные слова или действия других пользователей. Лучший способ испортить хулигану его выходку – отвечать ему полным игнорированием.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1400"/>
              <a:t>Если у вас есть информация, что кто-то из друзей или знакомых вашего ребенка подвергается буллингу или кибербуллингу, то сообщите об этом классному руководителю или школьному психологу – необходимо принять меры по защите ребенка.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1400"/>
              <a:t>Объясните детям, что личная информация, которую они выкладывают в интернете может быть использована агрессорами против них.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1400"/>
              <a:t>Помогите ребенку найти выход из ситуации – практически на всех форумах и сайтах есть возможность заблокировать обидчика, написать жалобу модератору или администрации сайта, потребовать удаление странички.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1400"/>
              <a:t>Поддерживайте доверительные отношения с вашим ребенком, чтобы вовремя заметить, если в его адрес начнет поступать агрессия или угрозы. Наблюдайте за его настроением во время и после общения с кем-либо в интернете.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1400"/>
              <a:t>Убедитесь, что оскорбления (буллинг) из сети не перешли в реальную жизнь. Если поступающие угрозы являются достаточно серьезными, касаются жизни или здоровья ребенка, а также членов вашей семьи, то вы имеете право на защиту со стороны правоохранительных органов, а действия обидчиков могут попадать под статьи действия уголовного и административного кодексов о правонарушениях.</a:t>
            </a:r>
            <a:endParaRPr lang="ru-RU" sz="1400" b="1" i="1">
              <a:solidFill>
                <a:schemeClr val="accent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1"/>
          <p:cNvSpPr txBox="1">
            <a:spLocks/>
          </p:cNvSpPr>
          <p:nvPr/>
        </p:nvSpPr>
        <p:spPr>
          <a:xfrm>
            <a:off x="1476375" y="115888"/>
            <a:ext cx="7667625" cy="838200"/>
          </a:xfrm>
          <a:prstGeom prst="rect">
            <a:avLst/>
          </a:prstGeom>
        </p:spPr>
        <p:txBody>
          <a:bodyPr anchor="ctr"/>
          <a:lstStyle/>
          <a:p>
            <a:pPr algn="ctr" eaLnBrk="0" hangingPunct="0">
              <a:defRPr/>
            </a:pPr>
            <a:endParaRPr lang="ru-RU" sz="2800" cap="all" dirty="0">
              <a:solidFill>
                <a:srgbClr val="800000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ＭＳ Ｐゴシック" charset="-128"/>
              <a:cs typeface="ＭＳ Ｐゴシック"/>
            </a:endParaRPr>
          </a:p>
        </p:txBody>
      </p:sp>
      <p:pic>
        <p:nvPicPr>
          <p:cNvPr id="27651" name="Picture 1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9991"/>
          <a:stretch>
            <a:fillRect/>
          </a:stretch>
        </p:blipFill>
        <p:spPr bwMode="auto">
          <a:xfrm>
            <a:off x="3419475" y="3357563"/>
            <a:ext cx="5688013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Rectangle 11"/>
          <p:cNvSpPr>
            <a:spLocks noChangeArrowheads="1"/>
          </p:cNvSpPr>
          <p:nvPr/>
        </p:nvSpPr>
        <p:spPr bwMode="auto">
          <a:xfrm>
            <a:off x="2051050" y="241300"/>
            <a:ext cx="76342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800000"/>
                </a:solidFill>
                <a:latin typeface="Arial" charset="0"/>
              </a:rPr>
              <a:t>ЛИНИЯ ПОМОЩИ «ДЕТИ ОНЛАЙН»</a:t>
            </a:r>
          </a:p>
        </p:txBody>
      </p:sp>
      <p:sp>
        <p:nvSpPr>
          <p:cNvPr id="27653" name="Rectangle 8"/>
          <p:cNvSpPr txBox="1">
            <a:spLocks noChangeArrowheads="1"/>
          </p:cNvSpPr>
          <p:nvPr/>
        </p:nvSpPr>
        <p:spPr bwMode="auto">
          <a:xfrm>
            <a:off x="395288" y="1268413"/>
            <a:ext cx="8424862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  <a:spcAft>
                <a:spcPts val="1200"/>
              </a:spcAft>
              <a:buClr>
                <a:schemeClr val="accent1"/>
              </a:buClr>
              <a:buSzPct val="70000"/>
            </a:pPr>
            <a:r>
              <a:rPr lang="ru-RU" sz="2400">
                <a:solidFill>
                  <a:schemeClr val="tx2"/>
                </a:solidFill>
                <a:latin typeface="Arial" charset="0"/>
                <a:ea typeface="ＭＳ Ｐゴシック" charset="-128"/>
              </a:rPr>
              <a:t>Если Ваш ребенок столкнулся с кибербуллингом, Вы можете обратиться в службу телефонного и онлайн консультирования по проблемам безопасного использования интернета и мобильной связи, где Вам дадут рекомендации и подскажут, куда и в какой форме обратиться по данной проблеме.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spcAft>
                <a:spcPts val="1200"/>
              </a:spcAft>
              <a:buClr>
                <a:schemeClr val="accent1"/>
              </a:buClr>
              <a:buSzPct val="70000"/>
            </a:pPr>
            <a:endParaRPr lang="ru-RU" sz="200">
              <a:solidFill>
                <a:schemeClr val="tx2"/>
              </a:solidFill>
              <a:latin typeface="Arial" charset="0"/>
              <a:ea typeface="ＭＳ Ｐゴシック" charset="-128"/>
            </a:endParaRPr>
          </a:p>
        </p:txBody>
      </p:sp>
      <p:pic>
        <p:nvPicPr>
          <p:cNvPr id="27654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5"/>
          <p:cNvSpPr txBox="1">
            <a:spLocks noChangeArrowheads="1"/>
          </p:cNvSpPr>
          <p:nvPr/>
        </p:nvSpPr>
        <p:spPr bwMode="auto">
          <a:xfrm>
            <a:off x="2484438" y="0"/>
            <a:ext cx="67675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Arial" charset="0"/>
              </a:rPr>
              <a:t>ПОЛОВИНА РОССИЙСКИХ ДЕТЕЙ ЗНАКОМИТСЯ В ИНТЕРНЕТЕ, И МНОГИЕ СТРЕМЯТСЯ ПРОДОЛЖИТЬ ОБЩЕНИЕ В РЕАЛЬНОЙ ЖИЗНИ (%)</a:t>
            </a:r>
          </a:p>
        </p:txBody>
      </p:sp>
      <p:pic>
        <p:nvPicPr>
          <p:cNvPr id="28675" name="Диаграмма 5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650" y="1341438"/>
            <a:ext cx="7416800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5"/>
          <p:cNvSpPr txBox="1">
            <a:spLocks noChangeArrowheads="1"/>
          </p:cNvSpPr>
          <p:nvPr/>
        </p:nvSpPr>
        <p:spPr bwMode="auto">
          <a:xfrm>
            <a:off x="2844800" y="128588"/>
            <a:ext cx="72723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Arial" charset="0"/>
              </a:rPr>
              <a:t>ПОЛУЧЕНИЕ ПО ИНТЕРНЕТУ СООБЩЕНИЙ СЕКСУАЛЬНОГО ХАРАКТЕРА (%)</a:t>
            </a:r>
          </a:p>
        </p:txBody>
      </p:sp>
      <p:pic>
        <p:nvPicPr>
          <p:cNvPr id="29699" name="Диаграмма 7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54" t="3333" r="12640" b="6667"/>
          <a:stretch>
            <a:fillRect/>
          </a:stretch>
        </p:blipFill>
        <p:spPr bwMode="auto">
          <a:xfrm>
            <a:off x="323850" y="1844675"/>
            <a:ext cx="8604250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3"/>
          <p:cNvSpPr txBox="1">
            <a:spLocks noChangeArrowheads="1"/>
          </p:cNvSpPr>
          <p:nvPr/>
        </p:nvSpPr>
        <p:spPr bwMode="auto">
          <a:xfrm>
            <a:off x="3203575" y="260350"/>
            <a:ext cx="85693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chemeClr val="accent1"/>
                </a:solidFill>
                <a:latin typeface="Arial" charset="0"/>
              </a:rPr>
              <a:t> КОНТЕНТНЫЕ РИСКИ</a:t>
            </a:r>
          </a:p>
        </p:txBody>
      </p:sp>
      <p:sp>
        <p:nvSpPr>
          <p:cNvPr id="30723" name="TextBox 5"/>
          <p:cNvSpPr txBox="1">
            <a:spLocks noChangeArrowheads="1"/>
          </p:cNvSpPr>
          <p:nvPr/>
        </p:nvSpPr>
        <p:spPr bwMode="auto">
          <a:xfrm>
            <a:off x="393700" y="1412875"/>
            <a:ext cx="7850188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>
              <a:spcAft>
                <a:spcPts val="1800"/>
              </a:spcAft>
              <a:buFont typeface="Wingdings" charset="2"/>
              <a:buChar char="ü"/>
            </a:pPr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 Контент, несущий угрозу физическому и психическому здоровью</a:t>
            </a:r>
          </a:p>
          <a:p>
            <a:pPr marL="365125" indent="-365125">
              <a:spcAft>
                <a:spcPts val="1800"/>
              </a:spcAft>
              <a:buFont typeface="Wingdings" charset="2"/>
              <a:buChar char="ü"/>
            </a:pPr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 Контент сексуального характера</a:t>
            </a:r>
          </a:p>
        </p:txBody>
      </p:sp>
      <p:pic>
        <p:nvPicPr>
          <p:cNvPr id="30724" name="Диаграмма 14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5950" y="3028950"/>
            <a:ext cx="54387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1"/>
          <p:cNvSpPr>
            <a:spLocks noGrp="1" noChangeArrowheads="1"/>
          </p:cNvSpPr>
          <p:nvPr>
            <p:ph sz="half" idx="1"/>
          </p:nvPr>
        </p:nvSpPr>
        <p:spPr>
          <a:xfrm>
            <a:off x="971550" y="1484313"/>
            <a:ext cx="7921625" cy="51133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b="1" smtClean="0">
                <a:latin typeface="Arial" charset="0"/>
                <a:cs typeface="Arial" charset="0"/>
              </a:rPr>
              <a:t>Пользователи интернета:</a:t>
            </a:r>
            <a:r>
              <a:rPr lang="ru-RU" sz="2000" smtClean="0">
                <a:latin typeface="Arial" charset="0"/>
                <a:cs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		86% детей 12-17 лет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		48% взрослых старше 18 лет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ru-RU" sz="200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b="1" smtClean="0">
                <a:latin typeface="Arial" charset="0"/>
                <a:cs typeface="Arial" charset="0"/>
              </a:rPr>
              <a:t>Пользователи мобильного интернета: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		51% детей 12-17 лет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		45% взрослых 18-24 лет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		26% взрослых 25-34 лет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		12% взрослых 35-44 лет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		5% взрослых 45-54 лет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		1% взрослых старше 55 лет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ru-RU" sz="2000" smtClean="0">
              <a:latin typeface="Arial" charset="0"/>
              <a:cs typeface="Arial" charset="0"/>
            </a:endParaRPr>
          </a:p>
          <a:p>
            <a:pPr algn="r" eaLnBrk="1" hangingPunct="1">
              <a:lnSpc>
                <a:spcPct val="90000"/>
              </a:lnSpc>
              <a:buFont typeface="Wingdings" charset="2"/>
              <a:buNone/>
            </a:pPr>
            <a:endParaRPr lang="ru-RU" sz="2000" smtClean="0">
              <a:latin typeface="Arial" charset="0"/>
              <a:cs typeface="Arial" charset="0"/>
            </a:endParaRPr>
          </a:p>
          <a:p>
            <a:pPr algn="r" eaLnBrk="1" hangingPunct="1">
              <a:lnSpc>
                <a:spcPct val="90000"/>
              </a:lnSpc>
              <a:buFont typeface="Wingdings" charset="2"/>
              <a:buNone/>
            </a:pPr>
            <a:endParaRPr lang="ru-RU" sz="2000" smtClean="0">
              <a:latin typeface="Arial" charset="0"/>
              <a:cs typeface="Arial" charset="0"/>
            </a:endParaRPr>
          </a:p>
          <a:p>
            <a:pPr algn="r"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1600" smtClean="0">
                <a:latin typeface="Arial" charset="0"/>
                <a:cs typeface="Arial" charset="0"/>
              </a:rPr>
              <a:t>Данные ФОМа на весну 2011</a:t>
            </a:r>
            <a:endParaRPr lang="ru-RU" sz="1400" smtClean="0">
              <a:latin typeface="Arial" charset="0"/>
              <a:cs typeface="Arial" charset="0"/>
            </a:endParaRPr>
          </a:p>
        </p:txBody>
      </p:sp>
      <p:sp>
        <p:nvSpPr>
          <p:cNvPr id="13315" name="Rectangle 11"/>
          <p:cNvSpPr>
            <a:spLocks noChangeArrowheads="1"/>
          </p:cNvSpPr>
          <p:nvPr/>
        </p:nvSpPr>
        <p:spPr bwMode="auto">
          <a:xfrm>
            <a:off x="2122488" y="115888"/>
            <a:ext cx="763428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800000"/>
                </a:solidFill>
                <a:latin typeface="Arial" charset="0"/>
              </a:rPr>
              <a:t>АУДИТОРИЯ ПОЛЬЗОВАТЕЛЕЙ ИНТЕРНЕТА</a:t>
            </a:r>
          </a:p>
        </p:txBody>
      </p:sp>
      <p:pic>
        <p:nvPicPr>
          <p:cNvPr id="13316" name="Picture 7" descr="12222222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5"/>
          <p:cNvSpPr txBox="1">
            <a:spLocks noChangeArrowheads="1"/>
          </p:cNvSpPr>
          <p:nvPr/>
        </p:nvSpPr>
        <p:spPr bwMode="auto">
          <a:xfrm>
            <a:off x="2484438" y="141288"/>
            <a:ext cx="68405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Arial" charset="0"/>
              </a:rPr>
              <a:t> СТОЛКНОВЕНИЕ С КОНТЕНТОМ, СОДЕРЖАЩИМ ИНФОРМАЦИЮ, ИСПОЛЬЗОВАНИЕ КОТОРОЙ НАНОСИТ ВРЕД ФИЗИЧЕСКОМУ И ПСИХИЧЕСКОМУ ЗДОРОВЬЮ (% от детей 11-16 лет)</a:t>
            </a:r>
          </a:p>
        </p:txBody>
      </p:sp>
      <p:pic>
        <p:nvPicPr>
          <p:cNvPr id="31747" name="Диаграмма 3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188" y="1700213"/>
            <a:ext cx="7777162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5"/>
          <p:cNvSpPr txBox="1">
            <a:spLocks noChangeArrowheads="1"/>
          </p:cNvSpPr>
          <p:nvPr/>
        </p:nvSpPr>
        <p:spPr bwMode="auto">
          <a:xfrm>
            <a:off x="2700338" y="141288"/>
            <a:ext cx="6264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accent1"/>
                </a:solidFill>
                <a:latin typeface="Arial" charset="0"/>
              </a:rPr>
              <a:t> ПОСЕЩЕНИЕ САЙТОВ, ГДЕ ОПИСЫВАЮТСЯ СПОСОБЫ СОВЕРШЕНИЯ СУИЦИДА</a:t>
            </a:r>
          </a:p>
        </p:txBody>
      </p:sp>
      <p:pic>
        <p:nvPicPr>
          <p:cNvPr id="32771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Rectangle 89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2774" name="Рисунок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901"/>
          <a:stretch>
            <a:fillRect/>
          </a:stretch>
        </p:blipFill>
        <p:spPr bwMode="auto">
          <a:xfrm>
            <a:off x="-323850" y="1077913"/>
            <a:ext cx="6269038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Диаграмма 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0575" y="3357563"/>
            <a:ext cx="5621338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6" name="TextBox 3"/>
          <p:cNvSpPr txBox="1">
            <a:spLocks noChangeArrowheads="1"/>
          </p:cNvSpPr>
          <p:nvPr/>
        </p:nvSpPr>
        <p:spPr bwMode="auto">
          <a:xfrm>
            <a:off x="5540375" y="1620838"/>
            <a:ext cx="34448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chemeClr val="accent1"/>
                </a:solidFill>
              </a:rPr>
              <a:t>Россия по количеству самоубийств находится на 3 месте в мире.</a:t>
            </a:r>
          </a:p>
        </p:txBody>
      </p:sp>
      <p:sp>
        <p:nvSpPr>
          <p:cNvPr id="32777" name="TextBox 4"/>
          <p:cNvSpPr txBox="1">
            <a:spLocks noChangeArrowheads="1"/>
          </p:cNvSpPr>
          <p:nvPr/>
        </p:nvSpPr>
        <p:spPr bwMode="auto">
          <a:xfrm>
            <a:off x="368300" y="4010025"/>
            <a:ext cx="2979738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chemeClr val="accent1"/>
                </a:solidFill>
              </a:rPr>
              <a:t>Прослеживается тенденция к росту посещаемости подобных сайтов среди детей более старшего возраста.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35496" y="1196752"/>
            <a:ext cx="776104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chemeClr val="accent6"/>
                </a:solidFill>
                <a:ea typeface="+mj-ea"/>
                <a:cs typeface="MS PGothic" pitchFamily="34" charset="-128"/>
              </a:rPr>
              <a:t>В современном мире техногенные угрозы здоровью, как физическому, так и душевному, выходят на первый план </a:t>
            </a:r>
            <a:br>
              <a:rPr lang="ru-RU" sz="3200" dirty="0">
                <a:solidFill>
                  <a:schemeClr val="accent6"/>
                </a:solidFill>
                <a:ea typeface="+mj-ea"/>
                <a:cs typeface="MS PGothic" pitchFamily="34" charset="-128"/>
              </a:rPr>
            </a:br>
            <a:endParaRPr lang="ru-RU" sz="3200" dirty="0">
              <a:solidFill>
                <a:schemeClr val="accent6"/>
              </a:solidFill>
              <a:ea typeface="+mj-ea"/>
              <a:cs typeface="MS PGothic" pitchFamily="34" charset="-128"/>
            </a:endParaRPr>
          </a:p>
        </p:txBody>
      </p:sp>
      <p:pic>
        <p:nvPicPr>
          <p:cNvPr id="33795" name="Picture 4" descr="4369_NpAdvHov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74938"/>
            <a:ext cx="3744912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5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938" y="4581525"/>
            <a:ext cx="2595562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6" descr="a141d482b19990558d2e7c673bb5695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0788" y="2636838"/>
            <a:ext cx="263842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7" descr="12222222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950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00" y="2603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6"/>
                </a:solidFill>
                <a:ea typeface="+mj-ea"/>
                <a:cs typeface="MS PGothic" pitchFamily="34" charset="-128"/>
              </a:rPr>
              <a:t>Проблемы со здоровьем, возникающие </a:t>
            </a:r>
            <a:r>
              <a:rPr lang="ru-RU" sz="2800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  <a:t/>
            </a:r>
            <a:br>
              <a:rPr lang="ru-RU" sz="2800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</a:br>
            <a:r>
              <a:rPr lang="ru-RU" sz="2800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  <a:t>при </a:t>
            </a:r>
            <a:r>
              <a:rPr lang="ru-RU" sz="2800" dirty="0">
                <a:solidFill>
                  <a:schemeClr val="accent6"/>
                </a:solidFill>
                <a:ea typeface="+mj-ea"/>
                <a:cs typeface="MS PGothic" pitchFamily="34" charset="-128"/>
              </a:rPr>
              <a:t>использовании компьютера</a:t>
            </a:r>
            <a:br>
              <a:rPr lang="ru-RU" sz="2800" dirty="0">
                <a:solidFill>
                  <a:schemeClr val="accent6"/>
                </a:solidFill>
                <a:ea typeface="+mj-ea"/>
                <a:cs typeface="MS PGothic" pitchFamily="34" charset="-128"/>
              </a:rPr>
            </a:br>
            <a:endParaRPr lang="ru-RU" sz="2800" dirty="0">
              <a:solidFill>
                <a:schemeClr val="accent6"/>
              </a:solidFill>
              <a:ea typeface="+mj-ea"/>
              <a:cs typeface="MS PGothic" pitchFamily="34" charset="-128"/>
            </a:endParaRPr>
          </a:p>
        </p:txBody>
      </p:sp>
      <p:sp>
        <p:nvSpPr>
          <p:cNvPr id="34819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68313" y="1196975"/>
            <a:ext cx="6480175" cy="5472113"/>
          </a:xfrm>
        </p:spPr>
        <p:txBody>
          <a:bodyPr/>
          <a:lstStyle/>
          <a:p>
            <a:pPr eaLnBrk="1" hangingPunct="1"/>
            <a:r>
              <a:rPr lang="ru-RU" sz="2000" smtClean="0"/>
              <a:t>Нарушения опорно-двигательного аппарата:</a:t>
            </a:r>
          </a:p>
          <a:p>
            <a:pPr eaLnBrk="1" hangingPunct="1">
              <a:buFontTx/>
              <a:buNone/>
            </a:pPr>
            <a:r>
              <a:rPr lang="ru-RU" sz="2000" smtClean="0"/>
              <a:t>– поражения позвоночника – нарушение осанки, сколиоз;</a:t>
            </a:r>
          </a:p>
          <a:p>
            <a:pPr eaLnBrk="1" hangingPunct="1">
              <a:buFontTx/>
              <a:buNone/>
            </a:pPr>
            <a:r>
              <a:rPr lang="ru-RU" sz="2000" smtClean="0"/>
              <a:t>– поражения лучезапястного сустава – туннельный синдром, артрозы;</a:t>
            </a:r>
          </a:p>
          <a:p>
            <a:pPr eaLnBrk="1" hangingPunct="1"/>
            <a:r>
              <a:rPr lang="ru-RU" sz="2000" smtClean="0"/>
              <a:t>«Компьютерный зрительный синдром» (КЗС, Computer Vision Syndrome) - «комплекс зрительных и глазных симптомов, проявляющихся при работе с компьютером»;</a:t>
            </a:r>
          </a:p>
          <a:p>
            <a:pPr eaLnBrk="1" hangingPunct="1"/>
            <a:r>
              <a:rPr lang="ru-RU" sz="2000" smtClean="0"/>
              <a:t>Проблемы, связанные с электромагнитным излучением;</a:t>
            </a:r>
          </a:p>
          <a:p>
            <a:pPr eaLnBrk="1" hangingPunct="1"/>
            <a:r>
              <a:rPr lang="ru-RU" sz="2000" smtClean="0"/>
              <a:t>Проблемы снижения слуха при увлечении компьютерными играми (у подростков)</a:t>
            </a:r>
          </a:p>
          <a:p>
            <a:pPr eaLnBrk="1" hangingPunct="1"/>
            <a:r>
              <a:rPr lang="ru-RU" sz="2000" smtClean="0"/>
              <a:t>Проблемы провокации эпилептических приступов; </a:t>
            </a:r>
          </a:p>
          <a:p>
            <a:pPr eaLnBrk="1" hangingPunct="1"/>
            <a:endParaRPr lang="ru-RU" sz="2000" smtClean="0">
              <a:solidFill>
                <a:srgbClr val="FF0000"/>
              </a:solidFill>
            </a:endParaRPr>
          </a:p>
        </p:txBody>
      </p:sp>
      <p:pic>
        <p:nvPicPr>
          <p:cNvPr id="34820" name="Picture 7" descr="1268303301_kogda_u_nas_nachinayutsya_problemy_so_zrenie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2588" y="2997200"/>
            <a:ext cx="2016125" cy="142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1268413"/>
            <a:ext cx="1957388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10" descr="121421202797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1613" y="4652963"/>
            <a:ext cx="25923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7" descr="12222222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950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736" y="116632"/>
            <a:ext cx="8686800" cy="84124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>
                <a:solidFill>
                  <a:schemeClr val="accent1"/>
                </a:solidFill>
                <a:ea typeface="+mj-ea"/>
                <a:cs typeface="MS PGothic" pitchFamily="34" charset="-128"/>
              </a:rPr>
              <a:t>Комплексные психологические расстройства </a:t>
            </a:r>
            <a:endParaRPr lang="ru-RU" dirty="0">
              <a:solidFill>
                <a:schemeClr val="accent1"/>
              </a:solidFill>
              <a:ea typeface="+mj-ea"/>
              <a:cs typeface="MS PGothic" pitchFamily="34" charset="-128"/>
            </a:endParaRPr>
          </a:p>
        </p:txBody>
      </p:sp>
      <p:sp>
        <p:nvSpPr>
          <p:cNvPr id="35843" name="Содержимое 2"/>
          <p:cNvSpPr>
            <a:spLocks noGrp="1"/>
          </p:cNvSpPr>
          <p:nvPr>
            <p:ph sz="half" idx="1"/>
          </p:nvPr>
        </p:nvSpPr>
        <p:spPr>
          <a:xfrm>
            <a:off x="142875" y="1181100"/>
            <a:ext cx="8893175" cy="49117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1800" smtClean="0">
                <a:solidFill>
                  <a:schemeClr val="tx1"/>
                </a:solidFill>
              </a:rPr>
              <a:t>	</a:t>
            </a:r>
            <a:r>
              <a:rPr lang="ru-RU" sz="2000" b="1" smtClean="0">
                <a:solidFill>
                  <a:schemeClr val="tx1"/>
                </a:solidFill>
              </a:rPr>
              <a:t>Затрагивают все основные сферы личности: эмоциональную, когнитивную, поведенческую, мотивацонно-потребностную, коммуникативную.</a:t>
            </a:r>
          </a:p>
          <a:p>
            <a:pPr eaLnBrk="1" hangingPunct="1"/>
            <a:r>
              <a:rPr lang="ru-RU" sz="2000" smtClean="0">
                <a:solidFill>
                  <a:schemeClr val="tx1"/>
                </a:solidFill>
              </a:rPr>
              <a:t>Нарушения эмоциональной сферы : раздражительность, агресивность, неконтролируемые вспышки гнева, повышенная тревожность, фобические реакции, повышенная возбудимость, резкие перепады настроения,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solidFill>
                  <a:schemeClr val="tx1"/>
                </a:solidFill>
              </a:rPr>
              <a:t>	бессонница,  депрессия.</a:t>
            </a:r>
          </a:p>
          <a:p>
            <a:pPr eaLnBrk="1" hangingPunct="1"/>
            <a:r>
              <a:rPr lang="ru-RU" sz="2000" smtClean="0">
                <a:solidFill>
                  <a:schemeClr val="tx1"/>
                </a:solidFill>
              </a:rPr>
              <a:t>Снижение уровня притязаний, падение самооценки, игнорирование жизненных потребностей</a:t>
            </a:r>
          </a:p>
          <a:p>
            <a:pPr eaLnBrk="1" hangingPunct="1"/>
            <a:r>
              <a:rPr lang="ru-RU" sz="2000" smtClean="0">
                <a:solidFill>
                  <a:schemeClr val="tx1"/>
                </a:solidFill>
              </a:rPr>
              <a:t>Расстройства познавательных процессов – рассеянность, отвлекаемость, нарушения восприятия, расстройства мышления, нарушения памяти</a:t>
            </a:r>
          </a:p>
          <a:p>
            <a:pPr eaLnBrk="1" hangingPunct="1"/>
            <a:r>
              <a:rPr lang="ru-RU" sz="2000" smtClean="0">
                <a:solidFill>
                  <a:schemeClr val="tx1"/>
                </a:solidFill>
              </a:rPr>
              <a:t>Проблемы в межличностном общении – в семье, прежде всего</a:t>
            </a:r>
          </a:p>
          <a:p>
            <a:pPr eaLnBrk="1" hangingPunct="1"/>
            <a:r>
              <a:rPr lang="ru-RU" sz="2000" smtClean="0">
                <a:solidFill>
                  <a:schemeClr val="tx1"/>
                </a:solidFill>
              </a:rPr>
              <a:t>Нарушения идентичности</a:t>
            </a:r>
          </a:p>
          <a:p>
            <a:pPr eaLnBrk="1" hangingPunct="1"/>
            <a:r>
              <a:rPr lang="ru-RU" sz="2000" smtClean="0">
                <a:solidFill>
                  <a:schemeClr val="tx1"/>
                </a:solidFill>
              </a:rPr>
              <a:t>Интернет-зависимость</a:t>
            </a:r>
            <a:endParaRPr lang="ru-RU" sz="1800" smtClean="0">
              <a:solidFill>
                <a:schemeClr val="tx1"/>
              </a:solidFill>
            </a:endParaRPr>
          </a:p>
        </p:txBody>
      </p:sp>
      <p:pic>
        <p:nvPicPr>
          <p:cNvPr id="35844" name="Picture 2" descr="I:\Серегина\День здоровья\Интернет\16422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400800" y="4949825"/>
            <a:ext cx="1730375" cy="1908175"/>
          </a:xfrm>
        </p:spPr>
      </p:pic>
      <p:pic>
        <p:nvPicPr>
          <p:cNvPr id="35845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17848" y="260648"/>
            <a:ext cx="86868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6"/>
                </a:solidFill>
                <a:ea typeface="+mj-ea"/>
                <a:cs typeface="MS PGothic" pitchFamily="34" charset="-128"/>
              </a:rPr>
              <a:t>Интернет-зависимость – болезнь или …?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29083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smtClean="0"/>
              <a:t>   Сегодня не существует психологического или психиатрического диагноза «Интернет– или компьютерной» зависимости. В последнюю версию «Диагностического и статистического руководства по психическим расстройствам» (DSM-IV) не вошла ни одна из этих категорий. Формально эта проблема сегодня считается психолого-педагогической. </a:t>
            </a:r>
          </a:p>
        </p:txBody>
      </p:sp>
      <p:pic>
        <p:nvPicPr>
          <p:cNvPr id="36868" name="Picture 4" descr="1123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4149725"/>
            <a:ext cx="3240088" cy="24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3" descr="I:\Серегина\День здоровья\Интернет\183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250" y="4581525"/>
            <a:ext cx="2447925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2607096" y="188640"/>
            <a:ext cx="8229600" cy="7778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6"/>
                </a:solidFill>
                <a:ea typeface="+mj-ea"/>
                <a:cs typeface="MS PGothic" pitchFamily="34" charset="-128"/>
              </a:rPr>
              <a:t>Симптомы </a:t>
            </a:r>
            <a:r>
              <a:rPr lang="ru-RU" sz="2800" dirty="0" err="1">
                <a:solidFill>
                  <a:schemeClr val="accent6"/>
                </a:solidFill>
                <a:ea typeface="+mj-ea"/>
                <a:cs typeface="MS PGothic" pitchFamily="34" charset="-128"/>
              </a:rPr>
              <a:t>Интернет-зависимости</a:t>
            </a:r>
            <a:endParaRPr lang="ru-RU" sz="2800" dirty="0">
              <a:solidFill>
                <a:schemeClr val="accent6"/>
              </a:solidFill>
              <a:ea typeface="+mj-ea"/>
              <a:cs typeface="MS PGothic" pitchFamily="34" charset="-128"/>
            </a:endParaRPr>
          </a:p>
        </p:txBody>
      </p:sp>
      <p:sp>
        <p:nvSpPr>
          <p:cNvPr id="1028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179388" y="3438525"/>
            <a:ext cx="4319587" cy="2870200"/>
          </a:xfrm>
        </p:spPr>
        <p:txBody>
          <a:bodyPr/>
          <a:lstStyle/>
          <a:p>
            <a:pPr eaLnBrk="1" hangingPunct="1"/>
            <a:r>
              <a:rPr lang="ru-RU" sz="2000" smtClean="0"/>
              <a:t>Исследователи отмечают, что большая часть Интернет-зависимых (91 %) пользуется сервисами Интернет, связанными с общением. Другую часть зависимых привлекают информационные сервисы сети.</a:t>
            </a:r>
            <a:br>
              <a:rPr lang="ru-RU" sz="2000" smtClean="0"/>
            </a:br>
            <a:endParaRPr lang="ru-RU" sz="2000" smtClean="0"/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4572000" y="3582988"/>
          <a:ext cx="4318000" cy="214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Диаграмма" r:id="rId4" imgW="3695794" imgH="1836412" progId="Excel.Sheet.8">
                  <p:embed/>
                </p:oleObj>
              </mc:Choice>
              <mc:Fallback>
                <p:oleObj name="Диаграмма" r:id="rId4" imgW="3695794" imgH="1836412" progId="Excel.Sheet.8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582988"/>
                        <a:ext cx="4318000" cy="214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2400"/>
            <a:ext cx="8229600" cy="1944688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ru-RU" sz="2000" smtClean="0"/>
              <a:t>К. Янг приводит 4 симптома  Интернет-зависимости:</a:t>
            </a:r>
            <a:br>
              <a:rPr lang="ru-RU" sz="2000" smtClean="0"/>
            </a:br>
            <a:endParaRPr lang="ru-RU" sz="2000" smtClean="0"/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ru-RU" sz="2000" smtClean="0"/>
              <a:t>	1. Навязчивое желание проверить e-mail.</a:t>
            </a:r>
            <a:br>
              <a:rPr lang="ru-RU" sz="2000" smtClean="0"/>
            </a:br>
            <a:r>
              <a:rPr lang="ru-RU" sz="2000" smtClean="0"/>
              <a:t>2. Постоянное ожидание следующего выхода в Интернет.</a:t>
            </a:r>
            <a:br>
              <a:rPr lang="ru-RU" sz="2000" smtClean="0"/>
            </a:br>
            <a:r>
              <a:rPr lang="ru-RU" sz="2000" smtClean="0"/>
              <a:t>3. Жалобы окружающих на то, что человек проводит слишком много времени в Интернет.</a:t>
            </a:r>
            <a:br>
              <a:rPr lang="ru-RU" sz="2000" smtClean="0"/>
            </a:br>
            <a:r>
              <a:rPr lang="ru-RU" sz="2000" smtClean="0"/>
              <a:t>4. Жалобы окружающих на то, что человек тратит слишком много денег на Интернет. </a:t>
            </a:r>
          </a:p>
        </p:txBody>
      </p:sp>
      <p:pic>
        <p:nvPicPr>
          <p:cNvPr id="1030" name="Picture 7" descr="122222222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950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539552" y="0"/>
            <a:ext cx="8001000" cy="12160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600" dirty="0">
                <a:solidFill>
                  <a:schemeClr val="accent6"/>
                </a:solidFill>
                <a:ea typeface="+mj-ea"/>
                <a:cs typeface="MS PGothic" pitchFamily="34" charset="-128"/>
              </a:rPr>
              <a:t>Более широкое понятие </a:t>
            </a:r>
            <a:r>
              <a:rPr lang="ru-RU" sz="2600" dirty="0" err="1">
                <a:solidFill>
                  <a:schemeClr val="accent6"/>
                </a:solidFill>
                <a:ea typeface="+mj-ea"/>
                <a:cs typeface="MS PGothic" pitchFamily="34" charset="-128"/>
              </a:rPr>
              <a:t>Интернет-зависимости</a:t>
            </a:r>
            <a:r>
              <a:rPr lang="ru-RU" sz="2600" dirty="0">
                <a:solidFill>
                  <a:schemeClr val="accent6"/>
                </a:solidFill>
                <a:ea typeface="+mj-ea"/>
                <a:cs typeface="MS PGothic" pitchFamily="34" charset="-128"/>
              </a:rPr>
              <a:t> </a:t>
            </a:r>
            <a:r>
              <a:rPr lang="ru-RU" sz="2600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  <a:t>включает</a:t>
            </a:r>
            <a:endParaRPr lang="ru-RU" sz="2600" dirty="0">
              <a:solidFill>
                <a:schemeClr val="accent6"/>
              </a:solidFill>
              <a:ea typeface="+mj-ea"/>
              <a:cs typeface="MS PGothic" pitchFamily="34" charset="-128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388" y="1412875"/>
            <a:ext cx="4176712" cy="23764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smtClean="0"/>
              <a:t>зависимость от компьютера, т.е. пристрастие к работе с компьютером (играм, программированию или другим видам деятельности); 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"информационную перегрузку", т.е. компульсивную (от англ.: compulsive - непреодолимый) навигацию по сайтам, поиск в удаленных базах данных; </a:t>
            </a:r>
          </a:p>
        </p:txBody>
      </p:sp>
      <p:sp>
        <p:nvSpPr>
          <p:cNvPr id="37892" name="Содержимое 5"/>
          <p:cNvSpPr>
            <a:spLocks noGrp="1"/>
          </p:cNvSpPr>
          <p:nvPr>
            <p:ph sz="quarter" idx="2"/>
          </p:nvPr>
        </p:nvSpPr>
        <p:spPr>
          <a:xfrm>
            <a:off x="250825" y="3789363"/>
            <a:ext cx="4392613" cy="2057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smtClean="0"/>
              <a:t> зависимость от "кибер-отношений", т.е. от социальных применений Интернета - общения в чатах, групповых играх и телеконференциях, что может в итоге привести к замене имеющихся в реальной жизни семьи и друзей виртуальными; 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зависимость от "киберсекса", т.е. от порнографических сайтов в Интернете, от обсуждения сексуальной тематики в чатах или специальных телеконференциях "для взрослых". </a:t>
            </a:r>
          </a:p>
          <a:p>
            <a:endParaRPr lang="ru-RU" sz="1800" smtClean="0"/>
          </a:p>
        </p:txBody>
      </p:sp>
      <p:sp>
        <p:nvSpPr>
          <p:cNvPr id="37893" name="Содержимое 6"/>
          <p:cNvSpPr>
            <a:spLocks noGrp="1"/>
          </p:cNvSpPr>
          <p:nvPr>
            <p:ph sz="quarter" idx="3"/>
          </p:nvPr>
        </p:nvSpPr>
        <p:spPr>
          <a:xfrm>
            <a:off x="4716463" y="4652963"/>
            <a:ext cx="4427537" cy="979487"/>
          </a:xfrm>
        </p:spPr>
        <p:txBody>
          <a:bodyPr/>
          <a:lstStyle/>
          <a:p>
            <a:r>
              <a:rPr lang="ru-RU" sz="1800" smtClean="0"/>
              <a:t>компульсивное применение Интернета, т.е. патологическую привязанность к азартным играм, онлаиновым аукционам или электронным покупкам в Интернете; </a:t>
            </a:r>
          </a:p>
          <a:p>
            <a:endParaRPr lang="ru-RU" sz="1800" smtClean="0"/>
          </a:p>
        </p:txBody>
      </p:sp>
      <p:pic>
        <p:nvPicPr>
          <p:cNvPr id="37894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4" descr="59e219fd5373882cb532533e47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538" y="1341438"/>
            <a:ext cx="428466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2208" y="116632"/>
            <a:ext cx="7452320" cy="8382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  <a:t>У седьмой части старшеклассников есть склонность к </a:t>
            </a:r>
            <a:r>
              <a:rPr lang="ru-RU" sz="2400" dirty="0" err="1" smtClean="0">
                <a:solidFill>
                  <a:schemeClr val="accent6"/>
                </a:solidFill>
                <a:ea typeface="+mj-ea"/>
                <a:cs typeface="MS PGothic" pitchFamily="34" charset="-128"/>
              </a:rPr>
              <a:t>интернет-зависимости</a:t>
            </a:r>
            <a:r>
              <a:rPr lang="ru-RU" sz="2400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  <a:t> </a:t>
            </a:r>
            <a:r>
              <a:rPr lang="ru-RU" sz="2600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  <a:t> </a:t>
            </a:r>
            <a:br>
              <a:rPr lang="ru-RU" sz="2600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</a:br>
            <a:r>
              <a:rPr lang="ru-RU" sz="2200" cap="none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  <a:t>(по результатам исследований Фонда Развития Интернет)</a:t>
            </a:r>
            <a:endParaRPr lang="ru-RU" sz="2200" cap="none" dirty="0">
              <a:solidFill>
                <a:schemeClr val="accent6"/>
              </a:solidFill>
              <a:ea typeface="+mj-ea"/>
              <a:cs typeface="MS PGothic" pitchFamily="34" charset="-128"/>
            </a:endParaRPr>
          </a:p>
        </p:txBody>
      </p:sp>
      <p:pic>
        <p:nvPicPr>
          <p:cNvPr id="38915" name="Picture 7" descr="12222222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Диаграмма 1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1484313"/>
            <a:ext cx="82804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3"/>
          <p:cNvSpPr txBox="1">
            <a:spLocks noChangeArrowheads="1"/>
          </p:cNvSpPr>
          <p:nvPr/>
        </p:nvSpPr>
        <p:spPr bwMode="auto">
          <a:xfrm>
            <a:off x="2987675" y="44450"/>
            <a:ext cx="70564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accent1"/>
                </a:solidFill>
                <a:latin typeface="Arial" charset="0"/>
              </a:rPr>
              <a:t>ЭЛЕКТРОННЫЕ И ПОТРЕБИТЕЛЬСКИЕ РИСКИ</a:t>
            </a:r>
          </a:p>
        </p:txBody>
      </p:sp>
      <p:sp>
        <p:nvSpPr>
          <p:cNvPr id="39939" name="TextBox 5"/>
          <p:cNvSpPr txBox="1">
            <a:spLocks noChangeArrowheads="1"/>
          </p:cNvSpPr>
          <p:nvPr/>
        </p:nvSpPr>
        <p:spPr bwMode="auto">
          <a:xfrm>
            <a:off x="393700" y="1412875"/>
            <a:ext cx="7850188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>
              <a:spcAft>
                <a:spcPts val="1800"/>
              </a:spcAft>
              <a:buFont typeface="Wingdings" charset="2"/>
              <a:buChar char="ü"/>
            </a:pPr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Вирусы</a:t>
            </a:r>
          </a:p>
          <a:p>
            <a:pPr marL="365125" indent="-365125">
              <a:spcAft>
                <a:spcPts val="1800"/>
              </a:spcAft>
              <a:buFont typeface="Wingdings" charset="2"/>
              <a:buChar char="ü"/>
            </a:pPr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Кража персональных данных</a:t>
            </a:r>
          </a:p>
          <a:p>
            <a:pPr marL="365125" indent="-365125">
              <a:spcAft>
                <a:spcPts val="1800"/>
              </a:spcAft>
              <a:buFont typeface="Wingdings" charset="2"/>
              <a:buChar char="ü"/>
            </a:pPr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 Интернет-мошенничество</a:t>
            </a:r>
          </a:p>
        </p:txBody>
      </p:sp>
      <p:pic>
        <p:nvPicPr>
          <p:cNvPr id="39940" name="Picture 4" descr="C:\Users\1\Desktop\ФРИ\иллюстрации\photos\9e3c88a82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141663"/>
            <a:ext cx="4176713" cy="343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2843213" y="260350"/>
            <a:ext cx="81375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chemeClr val="accent1"/>
                </a:solidFill>
                <a:latin typeface="Arial" charset="0"/>
              </a:rPr>
              <a:t>ФАКТОРЫ ОНЛАЙН-РИСКОВ</a:t>
            </a:r>
          </a:p>
        </p:txBody>
      </p:sp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403225" y="1916113"/>
            <a:ext cx="8893175" cy="329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2800" b="1">
                <a:solidFill>
                  <a:schemeClr val="accent1"/>
                </a:solidFill>
                <a:latin typeface="Arial" charset="0"/>
              </a:rPr>
              <a:t> </a:t>
            </a:r>
            <a:r>
              <a:rPr lang="ru-RU" sz="2800" b="1">
                <a:solidFill>
                  <a:schemeClr val="tx2"/>
                </a:solidFill>
                <a:latin typeface="Arial" charset="0"/>
              </a:rPr>
              <a:t>Возраст вступления в ряды интернет-пользователей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2800" b="1">
                <a:solidFill>
                  <a:schemeClr val="tx2"/>
                </a:solidFill>
                <a:latin typeface="Arial" charset="0"/>
              </a:rPr>
              <a:t>Бесконтрольность пользования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2800" b="1">
                <a:solidFill>
                  <a:schemeClr val="tx2"/>
                </a:solidFill>
                <a:latin typeface="Arial" charset="0"/>
              </a:rPr>
              <a:t>Длительность и интенсивность пользования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2800" b="1">
                <a:solidFill>
                  <a:schemeClr val="tx2"/>
                </a:solidFill>
                <a:latin typeface="Arial" charset="0"/>
              </a:rPr>
              <a:t>Виды деятельности в интернете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2800" b="1">
                <a:solidFill>
                  <a:schemeClr val="tx2"/>
                </a:solidFill>
                <a:latin typeface="Arial" charset="0"/>
              </a:rPr>
              <a:t>Цифровой разрыв</a:t>
            </a:r>
          </a:p>
        </p:txBody>
      </p:sp>
      <p:pic>
        <p:nvPicPr>
          <p:cNvPr id="14340" name="Picture 7" descr="12222222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Диаграмма 15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1557338"/>
            <a:ext cx="7775575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TextBox 5"/>
          <p:cNvSpPr txBox="1">
            <a:spLocks noChangeArrowheads="1"/>
          </p:cNvSpPr>
          <p:nvPr/>
        </p:nvSpPr>
        <p:spPr bwMode="auto">
          <a:xfrm>
            <a:off x="2987675" y="115888"/>
            <a:ext cx="5545138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solidFill>
                  <a:schemeClr val="accent1"/>
                </a:solidFill>
                <a:latin typeface="Arial" charset="0"/>
              </a:rPr>
              <a:t>КАКУЮ ИНФОРМАЦИЮ ДАЮТ ДЕТИ </a:t>
            </a:r>
          </a:p>
          <a:p>
            <a:r>
              <a:rPr lang="ru-RU" sz="2200" b="1">
                <a:solidFill>
                  <a:schemeClr val="accent1"/>
                </a:solidFill>
                <a:latin typeface="Arial" charset="0"/>
              </a:rPr>
              <a:t>В ПРОФИЛЕ СОЦИАЛЬНОЙ СЕТИ? (%)</a:t>
            </a:r>
          </a:p>
        </p:txBody>
      </p:sp>
      <p:pic>
        <p:nvPicPr>
          <p:cNvPr id="40964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5"/>
          <p:cNvSpPr txBox="1">
            <a:spLocks noChangeArrowheads="1"/>
          </p:cNvSpPr>
          <p:nvPr/>
        </p:nvSpPr>
        <p:spPr bwMode="auto">
          <a:xfrm>
            <a:off x="2881313" y="-26988"/>
            <a:ext cx="6659562" cy="1108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solidFill>
                  <a:schemeClr val="accent1"/>
                </a:solidFill>
                <a:latin typeface="Arial" charset="0"/>
              </a:rPr>
              <a:t> КРАЖА ПЕРСОНАЛЬНОЙ ИНФОРМАЦИИ</a:t>
            </a:r>
          </a:p>
          <a:p>
            <a:r>
              <a:rPr lang="ru-RU" sz="2200" b="1">
                <a:solidFill>
                  <a:schemeClr val="accent1"/>
                </a:solidFill>
                <a:latin typeface="Arial" charset="0"/>
              </a:rPr>
              <a:t> И ИНТЕРНЕТ-МОШЕННИЧЕСТВО</a:t>
            </a:r>
          </a:p>
          <a:p>
            <a:r>
              <a:rPr lang="ru-RU" sz="2200" b="1">
                <a:solidFill>
                  <a:schemeClr val="accent1"/>
                </a:solidFill>
                <a:latin typeface="Arial" charset="0"/>
              </a:rPr>
              <a:t> (% от детей 11-16 лет) </a:t>
            </a:r>
          </a:p>
        </p:txBody>
      </p:sp>
      <p:pic>
        <p:nvPicPr>
          <p:cNvPr id="41987" name="Диаграмма 5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1557338"/>
            <a:ext cx="7920037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4"/>
          <p:cNvSpPr txBox="1">
            <a:spLocks noChangeArrowheads="1"/>
          </p:cNvSpPr>
          <p:nvPr/>
        </p:nvSpPr>
        <p:spPr bwMode="auto">
          <a:xfrm>
            <a:off x="4787900" y="2997200"/>
            <a:ext cx="72723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accent1"/>
                </a:solidFill>
                <a:latin typeface="Arial" charset="0"/>
              </a:rPr>
              <a:t>СПАСИБО!</a:t>
            </a:r>
          </a:p>
        </p:txBody>
      </p:sp>
      <p:pic>
        <p:nvPicPr>
          <p:cNvPr id="43011" name="Picture 7" descr="12222222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004_b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91025" y="1158875"/>
            <a:ext cx="4752975" cy="356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2914650" y="160338"/>
            <a:ext cx="81375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>
                <a:solidFill>
                  <a:schemeClr val="accent1"/>
                </a:solidFill>
                <a:latin typeface="Arial" charset="0"/>
              </a:rPr>
              <a:t>1. ВОЗРАСТ ВСТУПЛЕНИЯ В РЯДЫ </a:t>
            </a:r>
          </a:p>
          <a:p>
            <a:r>
              <a:rPr lang="ru-RU" sz="2600" b="1">
                <a:solidFill>
                  <a:schemeClr val="accent1"/>
                </a:solidFill>
                <a:latin typeface="Arial" charset="0"/>
              </a:rPr>
              <a:t>ИНТЕРНЕТ-ПОЛЬЗОВАТЕЛЕЙ</a:t>
            </a:r>
          </a:p>
        </p:txBody>
      </p:sp>
      <p:sp>
        <p:nvSpPr>
          <p:cNvPr id="15364" name="TextBox 5"/>
          <p:cNvSpPr txBox="1">
            <a:spLocks noChangeArrowheads="1"/>
          </p:cNvSpPr>
          <p:nvPr/>
        </p:nvSpPr>
        <p:spPr bwMode="auto">
          <a:xfrm>
            <a:off x="0" y="4724400"/>
            <a:ext cx="88931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1">
                <a:solidFill>
                  <a:schemeClr val="accent1"/>
                </a:solidFill>
                <a:latin typeface="Arial" charset="0"/>
              </a:rPr>
              <a:t>Российские школьники в среднем начинают пользоваться интернетом позже, чем европейские</a:t>
            </a:r>
          </a:p>
        </p:txBody>
      </p:sp>
      <p:pic>
        <p:nvPicPr>
          <p:cNvPr id="15365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2627313" y="160338"/>
            <a:ext cx="781208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>
                <a:solidFill>
                  <a:schemeClr val="accent1"/>
                </a:solidFill>
                <a:latin typeface="Arial" charset="0"/>
              </a:rPr>
              <a:t>2. ОДИН НА ОДИН С ИНТЕРНЕТОМ: БЕСКОНТРОЛЬНОСТЬ ПОЛЬЗОВАНИЯ</a:t>
            </a:r>
          </a:p>
        </p:txBody>
      </p:sp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323850" y="1484313"/>
            <a:ext cx="694848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Российские школьники по сравнению с европейскими гораздо чаще пользуются интернетом бесконтрольно</a:t>
            </a:r>
          </a:p>
        </p:txBody>
      </p:sp>
      <p:pic>
        <p:nvPicPr>
          <p:cNvPr id="8" name="Picture 2" descr="F:\примеры  плакатов\фото  детей.bmp"/>
          <p:cNvPicPr>
            <a:picLocks noChangeAspect="1" noChangeArrowheads="1"/>
          </p:cNvPicPr>
          <p:nvPr/>
        </p:nvPicPr>
        <p:blipFill>
          <a:blip r:embed="rId2"/>
          <a:srcRect b="24677"/>
          <a:stretch>
            <a:fillRect/>
          </a:stretch>
        </p:blipFill>
        <p:spPr bwMode="auto">
          <a:xfrm>
            <a:off x="4183063" y="2967038"/>
            <a:ext cx="4565650" cy="363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389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2700338" y="192088"/>
            <a:ext cx="8137525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>
                <a:solidFill>
                  <a:schemeClr val="accent1"/>
                </a:solidFill>
                <a:latin typeface="Arial" charset="0"/>
              </a:rPr>
              <a:t>3. УВЕЛИЧИВАЮТСЯ ДЛИТЕЛЬНОСТЬ </a:t>
            </a:r>
          </a:p>
          <a:p>
            <a:r>
              <a:rPr lang="ru-RU" sz="2600" b="1">
                <a:solidFill>
                  <a:schemeClr val="accent1"/>
                </a:solidFill>
                <a:latin typeface="Arial" charset="0"/>
              </a:rPr>
              <a:t>И ИНТЕНСИВНОСТЬ ПОЛЬЗОВАНИЯ ИНТЕРНЕТОМ</a:t>
            </a:r>
          </a:p>
        </p:txBody>
      </p:sp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323850" y="5084763"/>
            <a:ext cx="7453313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Российские школьники по сравнению </a:t>
            </a:r>
          </a:p>
          <a:p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с европейскими проводят в интернете больше времени</a:t>
            </a:r>
          </a:p>
        </p:txBody>
      </p:sp>
      <p:pic>
        <p:nvPicPr>
          <p:cNvPr id="17412" name="Picture 4" descr="F:\примеры  плакатов\Фиктор Казаров  2.bmp"/>
          <p:cNvPicPr>
            <a:picLocks noChangeAspect="1" noChangeArrowheads="1"/>
          </p:cNvPicPr>
          <p:nvPr/>
        </p:nvPicPr>
        <p:blipFill>
          <a:blip r:embed="rId2"/>
          <a:srcRect t="11023" b="3244"/>
          <a:stretch>
            <a:fillRect/>
          </a:stretch>
        </p:blipFill>
        <p:spPr bwMode="auto">
          <a:xfrm>
            <a:off x="3635375" y="1773238"/>
            <a:ext cx="5256213" cy="337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Диаграмма 16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15"/>
          <a:stretch>
            <a:fillRect/>
          </a:stretch>
        </p:blipFill>
        <p:spPr bwMode="auto">
          <a:xfrm>
            <a:off x="755650" y="1268413"/>
            <a:ext cx="7848600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5"/>
          <p:cNvSpPr txBox="1">
            <a:spLocks noChangeArrowheads="1"/>
          </p:cNvSpPr>
          <p:nvPr/>
        </p:nvSpPr>
        <p:spPr bwMode="auto">
          <a:xfrm>
            <a:off x="2771775" y="260350"/>
            <a:ext cx="6588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accent1"/>
                </a:solidFill>
                <a:latin typeface="Arial" charset="0"/>
              </a:rPr>
              <a:t>КАК ЧАСТО ДЕТИ ВЫХОДЯТ В СЕТЬ? (%)</a:t>
            </a:r>
          </a:p>
        </p:txBody>
      </p:sp>
      <p:pic>
        <p:nvPicPr>
          <p:cNvPr id="18436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250825" y="1268413"/>
            <a:ext cx="867727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Российские школьники чаще, чем  европейские, предпочитают посещать социальные сети, загружать различные файлы, сидеть в чатах</a:t>
            </a:r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2411413" y="15875"/>
            <a:ext cx="867727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>
                <a:solidFill>
                  <a:schemeClr val="accent1"/>
                </a:solidFill>
                <a:latin typeface="Arial" charset="0"/>
              </a:rPr>
              <a:t>4. ВИДЫ ДЕЯТЕЛЬНОСТИ В ИНТЕРНЕТЕ СТАНОВЯТСЯ РАЗНООБРАЗНЕЕ</a:t>
            </a:r>
          </a:p>
        </p:txBody>
      </p:sp>
      <p:pic>
        <p:nvPicPr>
          <p:cNvPr id="19460" name="Picture 4" descr="C:\Users\1\Desktop\ФРИ\иллюстрации\мальчики\готовые\1-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0813" y="2628900"/>
            <a:ext cx="5795962" cy="447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C:\Users\1\Desktop\ФРИ\иллюстрации\photos\746-i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1758950"/>
            <a:ext cx="360045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36513" y="1341438"/>
            <a:ext cx="719931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В России между взрослыми и детьми цифровой разрыв больше, чем в Европе</a:t>
            </a:r>
          </a:p>
        </p:txBody>
      </p:sp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3419475" y="260350"/>
            <a:ext cx="7200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accent1"/>
                </a:solidFill>
                <a:latin typeface="Arial" charset="0"/>
              </a:rPr>
              <a:t>5. ЦИФРОВОЙ РАЗРЫВ</a:t>
            </a:r>
          </a:p>
        </p:txBody>
      </p:sp>
      <p:pic>
        <p:nvPicPr>
          <p:cNvPr id="20485" name="Picture 7" descr="12222222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5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811717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811717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7614</TotalTime>
  <Words>943</Words>
  <Application>Microsoft Office PowerPoint</Application>
  <PresentationFormat>Экран (4:3)</PresentationFormat>
  <Paragraphs>124</Paragraphs>
  <Slides>32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Трек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современном мире техногенные угрозы здоровью, как физическому, так и душевному, выходят на первый план  </vt:lpstr>
      <vt:lpstr>Проблемы со здоровьем, возникающие  при использовании компьютера </vt:lpstr>
      <vt:lpstr>Комплексные психологические расстройства </vt:lpstr>
      <vt:lpstr>Интернет-зависимость – болезнь или …?</vt:lpstr>
      <vt:lpstr>Симптомы Интернет-зависимости</vt:lpstr>
      <vt:lpstr>Более широкое понятие Интернет-зависимости включает</vt:lpstr>
      <vt:lpstr>У седьмой части старшеклассников есть склонность к интернет-зависимости   (по результатам исследований Фонда Развития Интернет)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ptk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ФОНД РАЗВИТИЯ ИНТЕРНЕТ</dc:title>
  <dc:creator>Acer</dc:creator>
  <cp:lastModifiedBy>ГИА</cp:lastModifiedBy>
  <cp:revision>263</cp:revision>
  <cp:lastPrinted>2011-11-14T15:18:33Z</cp:lastPrinted>
  <dcterms:created xsi:type="dcterms:W3CDTF">2011-02-06T20:05:55Z</dcterms:created>
  <dcterms:modified xsi:type="dcterms:W3CDTF">2015-12-12T03:21:39Z</dcterms:modified>
</cp:coreProperties>
</file>