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8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4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53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C9960-08CE-4753-9036-A5C7FC5FC7E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6426C-12AB-4A2C-948C-2E0158E5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              Дружба</a:t>
            </a:r>
            <a:endParaRPr lang="ru-RU" sz="8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«Хороший друг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настоящий клад».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4000" i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китайская пословица)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5616" y="620713"/>
            <a:ext cx="7113984" cy="550545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3600" dirty="0"/>
              <a:t>Старый друг </a:t>
            </a:r>
            <a:r>
              <a:rPr lang="ru-RU" sz="3600" dirty="0" smtClean="0"/>
              <a:t>лучше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Был </a:t>
            </a:r>
            <a:r>
              <a:rPr lang="ru-RU" sz="3600" dirty="0"/>
              <a:t>бы друг, найдется и </a:t>
            </a:r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Доброе </a:t>
            </a:r>
            <a:r>
              <a:rPr lang="ru-RU" sz="3600" dirty="0"/>
              <a:t>братство дороже </a:t>
            </a:r>
            <a:r>
              <a:rPr lang="ru-RU" sz="3600" dirty="0" smtClean="0"/>
              <a:t>любого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   </a:t>
            </a:r>
          </a:p>
          <a:p>
            <a:pPr>
              <a:buNone/>
            </a:pPr>
            <a:r>
              <a:rPr lang="ru-RU" sz="3600" dirty="0"/>
              <a:t> 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Не </a:t>
            </a:r>
            <a:r>
              <a:rPr lang="ru-RU" sz="3600" dirty="0"/>
              <a:t>забывай друга ни в радости, </a:t>
            </a:r>
            <a:r>
              <a:rPr lang="ru-RU" sz="3600" dirty="0" smtClean="0"/>
              <a:t>ни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Друга </a:t>
            </a:r>
            <a:r>
              <a:rPr lang="ru-RU" sz="3600" dirty="0"/>
              <a:t>ищи, а </a:t>
            </a:r>
            <a:r>
              <a:rPr lang="ru-RU" sz="3600" dirty="0" smtClean="0"/>
              <a:t>найдешь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Сам </a:t>
            </a:r>
            <a:r>
              <a:rPr lang="ru-RU" sz="3600" dirty="0"/>
              <a:t>пропадай, а </a:t>
            </a:r>
            <a:r>
              <a:rPr lang="ru-RU" sz="3600" dirty="0" smtClean="0"/>
              <a:t>товарища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      </a:t>
            </a:r>
          </a:p>
          <a:p>
            <a:pPr>
              <a:buNone/>
            </a:pPr>
            <a:r>
              <a:rPr lang="ru-RU" sz="3600" dirty="0"/>
              <a:t> </a:t>
            </a:r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Друга иметь -  себя 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Друга </a:t>
            </a:r>
            <a:r>
              <a:rPr lang="ru-RU" sz="3600" dirty="0"/>
              <a:t>за </a:t>
            </a:r>
            <a:r>
              <a:rPr lang="ru-RU" sz="3600" dirty="0" smtClean="0"/>
              <a:t>деньги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 </a:t>
            </a:r>
            <a:r>
              <a:rPr lang="ru-RU" sz="3600" dirty="0" smtClean="0"/>
              <a:t>Друг познается</a:t>
            </a:r>
            <a:endParaRPr lang="ru-RU" sz="3600" dirty="0"/>
          </a:p>
          <a:p>
            <a:pPr>
              <a:buNone/>
            </a:pPr>
            <a:r>
              <a:rPr lang="ru-RU" sz="36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9952" y="548680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новых двух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040" y="908720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недруг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8144" y="1340768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богатства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0192" y="2492896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в горе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2852936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береги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0112" y="3212976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выручай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4365104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>
                <a:solidFill>
                  <a:srgbClr val="FF0000"/>
                </a:solidFill>
              </a:rPr>
              <a:t>н</a:t>
            </a:r>
            <a:r>
              <a:rPr lang="ru-RU" sz="2500" dirty="0" smtClean="0">
                <a:solidFill>
                  <a:srgbClr val="FF0000"/>
                </a:solidFill>
              </a:rPr>
              <a:t>е жалеть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4725144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не купишь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1920" y="5085184"/>
            <a:ext cx="23042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FF0000"/>
                </a:solidFill>
              </a:rPr>
              <a:t>в беде</a:t>
            </a:r>
            <a:endParaRPr lang="ru-RU" sz="2500"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861048"/>
            <a:ext cx="2772346" cy="2533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9" descr="matematika_carica_nauk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WordArt 27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7620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Bookman Old Style" panose="02050604050505020204" pitchFamily="18" charset="0"/>
              </a:rPr>
              <a:t>Ситуация 1</a:t>
            </a:r>
          </a:p>
        </p:txBody>
      </p:sp>
      <p:sp>
        <p:nvSpPr>
          <p:cNvPr id="6148" name="Rectangle 28"/>
          <p:cNvSpPr>
            <a:spLocks noChangeArrowheads="1"/>
          </p:cNvSpPr>
          <p:nvPr/>
        </p:nvSpPr>
        <p:spPr bwMode="auto">
          <a:xfrm>
            <a:off x="457200" y="1219200"/>
            <a:ext cx="8001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sz="2800"/>
              <a:t>Знакомьтесь: Даша и Маша. Даша уже 2 часа делает уроки, к ней приходит ее подруга. </a:t>
            </a:r>
          </a:p>
          <a:p>
            <a:pPr algn="just" eaLnBrk="1" hangingPunct="1"/>
            <a:endParaRPr lang="ru-RU" sz="800"/>
          </a:p>
          <a:p>
            <a:pPr algn="just" eaLnBrk="1" hangingPunct="1"/>
            <a:r>
              <a:rPr lang="ru-RU" sz="2800"/>
              <a:t>М а ш а: Гулять пойдешь?</a:t>
            </a:r>
          </a:p>
          <a:p>
            <a:pPr algn="just" eaLnBrk="1" hangingPunct="1"/>
            <a:r>
              <a:rPr lang="ru-RU" sz="2800"/>
              <a:t>Д а ш а: Я задачу по математике не </a:t>
            </a:r>
          </a:p>
          <a:p>
            <a:pPr algn="just" eaLnBrk="1" hangingPunct="1"/>
            <a:r>
              <a:rPr lang="ru-RU" sz="2800"/>
              <a:t>решила. Никак не получается Ещё и </a:t>
            </a:r>
          </a:p>
          <a:p>
            <a:pPr algn="just" eaLnBrk="1" hangingPunct="1"/>
            <a:r>
              <a:rPr lang="ru-RU" sz="2800"/>
              <a:t>сочинение по русскому писать!</a:t>
            </a:r>
          </a:p>
          <a:p>
            <a:pPr algn="just" eaLnBrk="1" hangingPunct="1"/>
            <a:r>
              <a:rPr lang="ru-RU" sz="2800"/>
              <a:t>М а ш а: Да не переживай! Я всё решила, </a:t>
            </a:r>
          </a:p>
          <a:p>
            <a:pPr algn="just" eaLnBrk="1" hangingPunct="1"/>
            <a:r>
              <a:rPr lang="ru-RU" sz="2800"/>
              <a:t>как всегда, дам списать!</a:t>
            </a:r>
          </a:p>
          <a:p>
            <a:pPr algn="just" eaLnBrk="1" hangingPunct="1"/>
            <a:r>
              <a:rPr lang="ru-RU" sz="2800"/>
              <a:t>Д а ш а: О! Йес! Ты настоящая подруга!</a:t>
            </a:r>
          </a:p>
        </p:txBody>
      </p:sp>
      <p:pic>
        <p:nvPicPr>
          <p:cNvPr id="6149" name="Picture 31" descr="Девочка с игрушк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057400"/>
            <a:ext cx="13176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25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atematika_carica_nauk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7620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Bookman Old Style" panose="02050604050505020204" pitchFamily="18" charset="0"/>
              </a:rPr>
              <a:t>Ситуация 2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304800" y="1219200"/>
            <a:ext cx="830580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sz="2800"/>
              <a:t>На самостоятельной по математике Сергей обнаружил, что в ручке закончилась паста.</a:t>
            </a:r>
          </a:p>
          <a:p>
            <a:pPr algn="just" eaLnBrk="1" hangingPunct="1"/>
            <a:endParaRPr lang="ru-RU" sz="800"/>
          </a:p>
          <a:p>
            <a:pPr algn="just" eaLnBrk="1" hangingPunct="1"/>
            <a:r>
              <a:rPr lang="ru-RU" sz="2800" i="1"/>
              <a:t>Сергей:</a:t>
            </a:r>
            <a:r>
              <a:rPr lang="ru-RU" sz="2800"/>
              <a:t> Ой, паста закончилась!</a:t>
            </a:r>
          </a:p>
          <a:p>
            <a:pPr algn="just" eaLnBrk="1" hangingPunct="1"/>
            <a:r>
              <a:rPr lang="ru-RU" sz="2800" i="1"/>
              <a:t>Антон:</a:t>
            </a:r>
            <a:r>
              <a:rPr lang="ru-RU" sz="2800"/>
              <a:t> А у меня запасная ручка есть!</a:t>
            </a:r>
          </a:p>
          <a:p>
            <a:pPr algn="just" eaLnBrk="1" hangingPunct="1"/>
            <a:r>
              <a:rPr lang="ru-RU" sz="2800" i="1"/>
              <a:t>Сергей:</a:t>
            </a:r>
            <a:r>
              <a:rPr lang="ru-RU" sz="2800"/>
              <a:t> Будь другом, дай, а то мне пару влепят!</a:t>
            </a:r>
          </a:p>
          <a:p>
            <a:pPr algn="just" eaLnBrk="1" hangingPunct="1"/>
            <a:r>
              <a:rPr lang="ru-RU" sz="2800" i="1"/>
              <a:t>Антон</a:t>
            </a:r>
            <a:r>
              <a:rPr lang="ru-RU" sz="2800"/>
              <a:t>: А что ты мне за это дашь?</a:t>
            </a:r>
          </a:p>
          <a:p>
            <a:pPr algn="just" eaLnBrk="1" hangingPunct="1"/>
            <a:r>
              <a:rPr lang="ru-RU" sz="2800" i="1"/>
              <a:t>Сергей:</a:t>
            </a:r>
            <a:r>
              <a:rPr lang="ru-RU" sz="2800"/>
              <a:t> Ну, денег дам, сколько </a:t>
            </a:r>
          </a:p>
          <a:p>
            <a:pPr algn="just" eaLnBrk="1" hangingPunct="1"/>
            <a:r>
              <a:rPr lang="ru-RU" sz="2800"/>
              <a:t>ручка стоит.</a:t>
            </a:r>
          </a:p>
          <a:p>
            <a:pPr algn="just" eaLnBrk="1" hangingPunct="1"/>
            <a:r>
              <a:rPr lang="ru-RU" sz="2800" i="1"/>
              <a:t>Антон</a:t>
            </a:r>
            <a:r>
              <a:rPr lang="ru-RU" sz="2800"/>
              <a:t>: Да зачем мне твои копейки?</a:t>
            </a:r>
          </a:p>
          <a:p>
            <a:pPr algn="just" eaLnBrk="1" hangingPunct="1"/>
            <a:r>
              <a:rPr lang="ru-RU" sz="2800"/>
              <a:t> Будешь за меня дежурить по</a:t>
            </a:r>
          </a:p>
          <a:p>
            <a:pPr algn="just" eaLnBrk="1" hangingPunct="1"/>
            <a:r>
              <a:rPr lang="ru-RU" sz="2800"/>
              <a:t> классу всю неделю! Годится?</a:t>
            </a:r>
          </a:p>
          <a:p>
            <a:pPr algn="just" eaLnBrk="1" hangingPunct="1"/>
            <a:r>
              <a:rPr lang="ru-RU" sz="2800" i="1"/>
              <a:t>Сергей:</a:t>
            </a:r>
            <a:r>
              <a:rPr lang="ru-RU" sz="2800"/>
              <a:t> Да ладно, давай уж!</a:t>
            </a:r>
          </a:p>
        </p:txBody>
      </p:sp>
      <p:pic>
        <p:nvPicPr>
          <p:cNvPr id="8197" name="Picture 7" descr="ученик 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810000"/>
            <a:ext cx="25146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130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Ситуация № 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Ваш друг поступил с вами подло, но потом решил вернуть вашу дружбу, предложив дорогой  </a:t>
            </a:r>
            <a:r>
              <a:rPr lang="ru-RU" dirty="0" smtClean="0"/>
              <a:t>подарок.</a:t>
            </a:r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Друга </a:t>
            </a:r>
            <a:r>
              <a:rPr lang="ru-RU" dirty="0" smtClean="0">
                <a:solidFill>
                  <a:srgbClr val="FF0000"/>
                </a:solidFill>
              </a:rPr>
              <a:t>за </a:t>
            </a:r>
            <a:r>
              <a:rPr lang="ru-RU" dirty="0">
                <a:solidFill>
                  <a:srgbClr val="FF0000"/>
                </a:solidFill>
              </a:rPr>
              <a:t>деньги не купишь»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</a:t>
            </a:r>
            <a:r>
              <a:rPr lang="ru-RU" dirty="0">
                <a:solidFill>
                  <a:srgbClr val="FF0000"/>
                </a:solidFill>
              </a:rPr>
              <a:t>дружбы важно: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85000" lnSpcReduction="20000"/>
          </a:bodyPr>
          <a:lstStyle/>
          <a:p>
            <a:r>
              <a:rPr lang="ru-RU" sz="3400" dirty="0"/>
              <a:t>уважение и доверие  к другу,</a:t>
            </a:r>
          </a:p>
          <a:p>
            <a:pPr lvl="0"/>
            <a:r>
              <a:rPr lang="ru-RU" sz="3400" dirty="0"/>
              <a:t> готовность оказать помощь и поддержку</a:t>
            </a:r>
            <a:r>
              <a:rPr lang="ru-RU" sz="3400" dirty="0" smtClean="0"/>
              <a:t>,</a:t>
            </a:r>
            <a:endParaRPr lang="ru-RU" sz="3400" dirty="0"/>
          </a:p>
          <a:p>
            <a:r>
              <a:rPr lang="ru-RU" sz="3400" dirty="0"/>
              <a:t> умение критиковать (и себя в том числе),</a:t>
            </a:r>
          </a:p>
          <a:p>
            <a:r>
              <a:rPr lang="ru-RU" sz="3400" dirty="0"/>
              <a:t> прямота, принципиальность,</a:t>
            </a:r>
          </a:p>
          <a:p>
            <a:pPr lvl="0"/>
            <a:r>
              <a:rPr lang="ru-RU" sz="3400" dirty="0"/>
              <a:t>искренность,</a:t>
            </a:r>
          </a:p>
          <a:p>
            <a:pPr lvl="0"/>
            <a:r>
              <a:rPr lang="ru-RU" sz="3400" dirty="0"/>
              <a:t>честность,</a:t>
            </a:r>
          </a:p>
          <a:p>
            <a:pPr lvl="0"/>
            <a:r>
              <a:rPr lang="ru-RU" sz="3400" dirty="0"/>
              <a:t>забота,</a:t>
            </a:r>
          </a:p>
          <a:p>
            <a:r>
              <a:rPr lang="ru-RU" sz="3400" dirty="0"/>
              <a:t>бескорыстие,</a:t>
            </a:r>
          </a:p>
          <a:p>
            <a:pPr lvl="0"/>
            <a:r>
              <a:rPr lang="ru-RU" sz="3400" dirty="0"/>
              <a:t>равенство</a:t>
            </a:r>
            <a:r>
              <a:rPr lang="ru-RU" sz="3400" dirty="0" smtClean="0"/>
              <a:t>,</a:t>
            </a:r>
            <a:endParaRPr lang="ru-RU" sz="3400" dirty="0"/>
          </a:p>
          <a:p>
            <a:pPr lvl="0"/>
            <a:r>
              <a:rPr lang="ru-RU" sz="3400" dirty="0" smtClean="0"/>
              <a:t>верность</a:t>
            </a:r>
            <a:endParaRPr lang="ru-RU" sz="3400" dirty="0"/>
          </a:p>
          <a:p>
            <a:pPr lvl="0"/>
            <a:r>
              <a:rPr lang="ru-RU" sz="3400" dirty="0"/>
              <a:t> требовательность.</a:t>
            </a:r>
          </a:p>
          <a:p>
            <a:pPr lvl="0">
              <a:buFont typeface="Wingdings" pitchFamily="2" charset="2"/>
              <a:buChar char="Ø"/>
            </a:pPr>
            <a:endParaRPr lang="ru-RU" dirty="0"/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140968"/>
            <a:ext cx="455344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95936" y="332656"/>
            <a:ext cx="4233664" cy="5793507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  "</a:t>
            </a:r>
            <a:r>
              <a:rPr lang="ru-RU" sz="3600" dirty="0"/>
              <a:t>Дружба – самое необходимое для жизни, так как никто не пожелает жизни без друзей, даже если он имел бы все остальные блага</a:t>
            </a:r>
            <a:r>
              <a:rPr lang="ru-RU" sz="3600" dirty="0" smtClean="0"/>
              <a:t>".</a:t>
            </a:r>
          </a:p>
          <a:p>
            <a:pPr algn="r">
              <a:buNone/>
            </a:pPr>
            <a:r>
              <a:rPr lang="ru-RU" sz="3600" dirty="0" smtClean="0"/>
              <a:t>                                                                  </a:t>
            </a:r>
            <a:r>
              <a:rPr lang="ru-RU" dirty="0" smtClean="0"/>
              <a:t>Аристотель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08" y="836712"/>
            <a:ext cx="360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«Знаю ли я своего друга?»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4978896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Какой урок у него любимый?</a:t>
            </a:r>
          </a:p>
          <a:p>
            <a:pPr marL="0" indent="0">
              <a:buNone/>
            </a:pPr>
            <a:r>
              <a:rPr lang="ru-RU" dirty="0"/>
              <a:t>-На чем он любит кататься?</a:t>
            </a:r>
          </a:p>
          <a:p>
            <a:pPr marL="0" indent="0">
              <a:buNone/>
            </a:pPr>
            <a:r>
              <a:rPr lang="ru-RU" dirty="0"/>
              <a:t>-Какое время года у него любимое?</a:t>
            </a:r>
          </a:p>
          <a:p>
            <a:pPr marL="0" indent="0">
              <a:buNone/>
            </a:pPr>
            <a:r>
              <a:rPr lang="ru-RU" dirty="0"/>
              <a:t>-Какой вид спорта любит?</a:t>
            </a:r>
          </a:p>
          <a:p>
            <a:pPr marL="0" indent="0">
              <a:buNone/>
            </a:pPr>
            <a:r>
              <a:rPr lang="ru-RU" dirty="0"/>
              <a:t>-Кем хочет стать, когда вырастет?</a:t>
            </a:r>
          </a:p>
          <a:p>
            <a:pPr marL="0" indent="0">
              <a:buNone/>
            </a:pPr>
            <a:r>
              <a:rPr lang="ru-RU" dirty="0"/>
              <a:t>-Какое животное он хотел бы иметь дома?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484784"/>
            <a:ext cx="2828528" cy="425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smtClean="0">
                <a:solidFill>
                  <a:srgbClr val="FF0000"/>
                </a:solidFill>
              </a:rPr>
              <a:t>Помните: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4896544" cy="5001419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Дружба – величайшая нравственная ценность.</a:t>
            </a:r>
          </a:p>
          <a:p>
            <a:pPr lvl="0"/>
            <a:r>
              <a:rPr lang="ru-RU" dirty="0"/>
              <a:t>Необходимо терпимо относиться к друзьям, учиться быть настоящим другом.</a:t>
            </a:r>
          </a:p>
          <a:p>
            <a:pPr lvl="0"/>
            <a:r>
              <a:rPr lang="ru-RU" dirty="0"/>
              <a:t>Сохраняйте веру в хороших и добрых друзей.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836712"/>
            <a:ext cx="3474343" cy="531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406</Words>
  <Application>Microsoft Office PowerPoint</Application>
  <PresentationFormat>Экран (4:3)</PresentationFormat>
  <Paragraphs>78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Bookman Old Style</vt:lpstr>
      <vt:lpstr>Calibri</vt:lpstr>
      <vt:lpstr>Times New Roman</vt:lpstr>
      <vt:lpstr>Wingdings</vt:lpstr>
      <vt:lpstr>Тема Office</vt:lpstr>
      <vt:lpstr>              Дружба</vt:lpstr>
      <vt:lpstr>Презентация PowerPoint</vt:lpstr>
      <vt:lpstr>Презентация PowerPoint</vt:lpstr>
      <vt:lpstr>Презентация PowerPoint</vt:lpstr>
      <vt:lpstr>Ситуация № 3</vt:lpstr>
      <vt:lpstr>Для дружбы важно: </vt:lpstr>
      <vt:lpstr>Презентация PowerPoint</vt:lpstr>
      <vt:lpstr>«Знаю ли я своего друга?» </vt:lpstr>
      <vt:lpstr> Помните: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Дружба</dc:title>
  <dc:creator>КНГ</dc:creator>
  <cp:lastModifiedBy>Windows User</cp:lastModifiedBy>
  <cp:revision>31</cp:revision>
  <dcterms:created xsi:type="dcterms:W3CDTF">2011-11-24T16:26:37Z</dcterms:created>
  <dcterms:modified xsi:type="dcterms:W3CDTF">2015-10-29T08:52:43Z</dcterms:modified>
</cp:coreProperties>
</file>