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1" r:id="rId2"/>
    <p:sldId id="258" r:id="rId3"/>
    <p:sldId id="259" r:id="rId4"/>
    <p:sldId id="260" r:id="rId5"/>
    <p:sldId id="266" r:id="rId6"/>
    <p:sldId id="272" r:id="rId7"/>
    <p:sldId id="261" r:id="rId8"/>
    <p:sldId id="267" r:id="rId9"/>
    <p:sldId id="268" r:id="rId10"/>
    <p:sldId id="263" r:id="rId11"/>
    <p:sldId id="269" r:id="rId12"/>
    <p:sldId id="264" r:id="rId13"/>
    <p:sldId id="265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BEC95-7D98-49A9-B049-25C1941B7C0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B7BE7-07B7-42CD-94F2-CDADA1DCB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42A2F1-BB63-4038-9ACD-1032E96F3AF1}" type="slidenum">
              <a:rPr lang="en-US"/>
              <a:pPr/>
              <a:t>3</a:t>
            </a:fld>
            <a:endParaRPr lang="en-US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5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361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97D62E-C319-41D3-B432-59EFA66C208C}" type="slidenum">
              <a:rPr lang="en-US"/>
              <a:pPr/>
              <a:t>13</a:t>
            </a:fld>
            <a:endParaRPr lang="en-US"/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68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595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1F713F-7947-47B5-BE91-216450FC0924}" type="slidenum">
              <a:rPr lang="en-US"/>
              <a:pPr/>
              <a:t>4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84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7D1A49-BE58-4C93-A8E3-67FD27341B3D}" type="slidenum">
              <a:rPr lang="en-US"/>
              <a:pPr/>
              <a:t>5</a:t>
            </a:fld>
            <a:endParaRPr lang="en-US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7263" cy="4800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958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7E942F-2F4E-4388-B750-594AC49F0DF4}" type="slidenum">
              <a:rPr lang="en-US"/>
              <a:pPr/>
              <a:t>6</a:t>
            </a:fld>
            <a:endParaRPr lang="en-US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580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BA2C29-4279-4D72-9FCE-51F82725FBBA}" type="slidenum">
              <a:rPr lang="en-US"/>
              <a:pPr/>
              <a:t>7</a:t>
            </a:fld>
            <a:endParaRPr lang="en-US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6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903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E20B7A-453B-47D9-9D3C-F081B36C553A}" type="slidenum">
              <a:rPr lang="en-US"/>
              <a:pPr/>
              <a:t>8</a:t>
            </a:fld>
            <a:endParaRPr lang="en-US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5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7263" cy="4800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31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A23C8E-CC71-4094-AAB5-D8CCE30098BA}" type="slidenum">
              <a:rPr lang="en-US"/>
              <a:pPr/>
              <a:t>9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7263" cy="4800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181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DDD97F-FE17-4D14-B140-3A3A87B03402}" type="slidenum">
              <a:rPr lang="en-US"/>
              <a:pPr/>
              <a:t>10</a:t>
            </a:fld>
            <a:endParaRPr lang="en-US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239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B2DE5E-6F1B-4F5A-806C-DD400E86E37E}" type="slidenum">
              <a:rPr lang="en-US"/>
              <a:pPr/>
              <a:t>12</a:t>
            </a:fld>
            <a:endParaRPr lang="en-US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81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409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8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01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68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90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84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88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13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2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19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686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26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17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6626" name="Picture 2" descr="http://epo.ucoz.com/images/12june/flag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1175657" y="71527"/>
              <a:ext cx="9840685" cy="678647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115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9 </a:t>
              </a:r>
              <a:r>
                <a:rPr lang="ru-RU" sz="9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декабря –</a:t>
              </a:r>
              <a:r>
                <a:rPr lang="ru-RU" sz="115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endParaRPr lang="ru-RU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  <a:p>
              <a:pPr algn="ctr"/>
              <a:r>
                <a:rPr lang="ru-RU" sz="9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день </a:t>
              </a:r>
              <a:endParaRPr lang="ru-RU" sz="9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  <a:p>
              <a:pPr algn="ctr"/>
              <a:r>
                <a:rPr lang="ru-RU" sz="115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Героя </a:t>
              </a:r>
              <a:r>
                <a:rPr lang="ru-RU" sz="115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Отечества</a:t>
              </a:r>
              <a:endPara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32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3597338" y="207382"/>
            <a:ext cx="2073818" cy="62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en-US" sz="1633">
                <a:solidFill>
                  <a:srgbClr val="C5000B"/>
                </a:solidFill>
                <a:latin typeface="Verdana" panose="020B0604030504040204" pitchFamily="34" charset="0"/>
              </a:rPr>
              <a:t>Иван Никитович Кожедуб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0" y="1"/>
            <a:ext cx="2160227" cy="168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730903" y="6014073"/>
            <a:ext cx="1771386" cy="61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9112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</a:pPr>
            <a:r>
              <a:rPr lang="en-US" sz="1814">
                <a:solidFill>
                  <a:srgbClr val="C50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Матросов Александр 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2" y="3940254"/>
            <a:ext cx="1451672" cy="207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7537592" y="4977163"/>
            <a:ext cx="1659054" cy="103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5069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8000"/>
              </a:lnSpc>
              <a:spcAft>
                <a:spcPts val="1633"/>
              </a:spcAft>
            </a:pPr>
            <a:r>
              <a:rPr lang="en-US" sz="1633">
                <a:solidFill>
                  <a:srgbClr val="C5000B"/>
                </a:solidFill>
                <a:latin typeface="Verdana" panose="020B0604030504040204" pitchFamily="34" charset="0"/>
              </a:rPr>
              <a:t>Иван Васильевич Панфилов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746" y="2695964"/>
            <a:ext cx="1710900" cy="230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9195206" y="2903345"/>
            <a:ext cx="1471835" cy="50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4416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8000"/>
              </a:lnSpc>
              <a:spcAft>
                <a:spcPts val="1633"/>
              </a:spcAft>
            </a:pPr>
            <a:r>
              <a:rPr lang="en-US" sz="1452">
                <a:solidFill>
                  <a:srgbClr val="C5000B"/>
                </a:solidFill>
                <a:latin typeface="Verdana" panose="020B0604030504040204" pitchFamily="34" charset="0"/>
              </a:rPr>
              <a:t>Николай  Гастелло</a:t>
            </a: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264" y="414765"/>
            <a:ext cx="1637452" cy="243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523520" y="3381475"/>
            <a:ext cx="2069498" cy="55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5069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8000"/>
              </a:lnSpc>
              <a:spcAft>
                <a:spcPts val="1633"/>
              </a:spcAft>
            </a:pPr>
            <a:r>
              <a:rPr lang="en-US" sz="1633">
                <a:solidFill>
                  <a:srgbClr val="C5000B"/>
                </a:solidFill>
                <a:latin typeface="Verdana" panose="020B0604030504040204" pitchFamily="34" charset="0"/>
              </a:rPr>
              <a:t>Зоя  Космодемьянская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84" y="1659055"/>
            <a:ext cx="1296136" cy="168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38" y="207382"/>
            <a:ext cx="1451672" cy="186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5878538" y="2137185"/>
            <a:ext cx="1866436" cy="55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1927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177">
                <a:solidFill>
                  <a:srgbClr val="C5000B"/>
                </a:solidFill>
                <a:latin typeface="Times New Roman" panose="02020603050405020304" pitchFamily="18" charset="0"/>
              </a:rPr>
              <a:t>Жуков Г. К.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5463774" y="5184545"/>
            <a:ext cx="2073818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1927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177">
                <a:solidFill>
                  <a:srgbClr val="C5000B"/>
                </a:solidFill>
                <a:latin typeface="Times New Roman" panose="02020603050405020304" pitchFamily="18" charset="0"/>
              </a:rPr>
              <a:t>Чуйков В. И.</a:t>
            </a:r>
          </a:p>
        </p:txBody>
      </p:sp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808" y="4147636"/>
            <a:ext cx="1451672" cy="186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8367119" y="6221453"/>
            <a:ext cx="2073818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1927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996">
                <a:solidFill>
                  <a:srgbClr val="C5000B"/>
                </a:solidFill>
                <a:latin typeface="Times New Roman" panose="02020603050405020304" pitchFamily="18" charset="0"/>
              </a:rPr>
              <a:t>Василий Зайцев</a:t>
            </a:r>
          </a:p>
        </p:txBody>
      </p:sp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25" y="53286"/>
            <a:ext cx="1296136" cy="195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7537592" y="1866437"/>
            <a:ext cx="1244291" cy="76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1927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996">
                <a:solidFill>
                  <a:srgbClr val="C5000B"/>
                </a:solidFill>
                <a:latin typeface="Times New Roman" panose="02020603050405020304" pitchFamily="18" charset="0"/>
              </a:rPr>
              <a:t>Алексей Маресьев</a:t>
            </a:r>
          </a:p>
        </p:txBody>
      </p:sp>
      <p:pic>
        <p:nvPicPr>
          <p:cNvPr id="15378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582" y="1638893"/>
            <a:ext cx="2132863" cy="188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9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156" y="2695964"/>
            <a:ext cx="1659054" cy="248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80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7" y="3992100"/>
            <a:ext cx="1864995" cy="222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3182575" y="6221453"/>
            <a:ext cx="1866436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8988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89"/>
              </a:spcBef>
              <a:spcAft>
                <a:spcPts val="907"/>
              </a:spcAft>
            </a:pPr>
            <a:r>
              <a:rPr lang="en-US" sz="1814">
                <a:solidFill>
                  <a:srgbClr val="C5000B"/>
                </a:solidFill>
                <a:latin typeface="Times New Roman" panose="02020603050405020304" pitchFamily="18" charset="0"/>
              </a:rPr>
              <a:t>Тимошенко С. К.</a:t>
            </a:r>
          </a:p>
        </p:txBody>
      </p:sp>
    </p:spTree>
    <p:extLst>
      <p:ext uri="{BB962C8B-B14F-4D97-AF65-F5344CB8AC3E}">
        <p14:creationId xmlns:p14="http://schemas.microsoft.com/office/powerpoint/2010/main" val="3914534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375400" y="228600"/>
            <a:ext cx="5257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288"/>
              </a:spcBef>
              <a:spcAft>
                <a:spcPts val="288"/>
              </a:spcAft>
            </a:pPr>
            <a:r>
              <a:rPr lang="en-US" sz="2200" b="1" dirty="0" err="1">
                <a:solidFill>
                  <a:srgbClr val="000080"/>
                </a:solidFill>
              </a:rPr>
              <a:t>Кузнецов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Анатолий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Семёнович</a:t>
            </a:r>
            <a:endParaRPr lang="en-US" sz="2200" b="1" dirty="0">
              <a:solidFill>
                <a:srgbClr val="000080"/>
              </a:solidFill>
            </a:endParaRPr>
          </a:p>
          <a:p>
            <a:pPr algn="just">
              <a:lnSpc>
                <a:spcPct val="100000"/>
              </a:lnSpc>
              <a:spcBef>
                <a:spcPts val="288"/>
              </a:spcBef>
              <a:spcAft>
                <a:spcPts val="288"/>
              </a:spcAft>
            </a:pPr>
            <a:r>
              <a:rPr lang="en-US" sz="2200" b="1">
                <a:solidFill>
                  <a:srgbClr val="C5000B"/>
                </a:solidFill>
              </a:rPr>
              <a:t>Герой</a:t>
            </a:r>
            <a:r>
              <a:rPr lang="en-US" sz="2200" b="1" dirty="0">
                <a:solidFill>
                  <a:srgbClr val="C5000B"/>
                </a:solidFill>
              </a:rPr>
              <a:t> </a:t>
            </a:r>
            <a:r>
              <a:rPr lang="en-US" sz="2200" b="1" dirty="0" err="1">
                <a:solidFill>
                  <a:srgbClr val="C5000B"/>
                </a:solidFill>
              </a:rPr>
              <a:t>Советского</a:t>
            </a:r>
            <a:r>
              <a:rPr lang="en-US" sz="2200" b="1" dirty="0">
                <a:solidFill>
                  <a:srgbClr val="C5000B"/>
                </a:solidFill>
              </a:rPr>
              <a:t> </a:t>
            </a:r>
            <a:r>
              <a:rPr lang="en-US" sz="2200" b="1" dirty="0" err="1">
                <a:solidFill>
                  <a:srgbClr val="C5000B"/>
                </a:solidFill>
              </a:rPr>
              <a:t>Союза</a:t>
            </a:r>
            <a:endParaRPr lang="en-US" sz="2200" b="1" dirty="0">
              <a:solidFill>
                <a:srgbClr val="C5000B"/>
              </a:solidFill>
            </a:endParaRPr>
          </a:p>
          <a:p>
            <a:pPr algn="just">
              <a:lnSpc>
                <a:spcPct val="100000"/>
              </a:lnSpc>
              <a:spcBef>
                <a:spcPts val="288"/>
              </a:spcBef>
              <a:spcAft>
                <a:spcPts val="288"/>
              </a:spcAft>
            </a:pPr>
            <a:r>
              <a:rPr lang="en-US" sz="2200" dirty="0">
                <a:solidFill>
                  <a:srgbClr val="000080"/>
                </a:solidFill>
              </a:rPr>
              <a:t>В </a:t>
            </a:r>
            <a:r>
              <a:rPr lang="en-US" sz="2200" dirty="0" err="1">
                <a:solidFill>
                  <a:srgbClr val="000080"/>
                </a:solidFill>
              </a:rPr>
              <a:t>период</a:t>
            </a:r>
            <a:r>
              <a:rPr lang="en-US" sz="2200" dirty="0">
                <a:solidFill>
                  <a:srgbClr val="000080"/>
                </a:solidFill>
              </a:rPr>
              <a:t> с 6 </a:t>
            </a:r>
            <a:r>
              <a:rPr lang="en-US" sz="2200" dirty="0" err="1">
                <a:solidFill>
                  <a:srgbClr val="000080"/>
                </a:solidFill>
              </a:rPr>
              <a:t>по</a:t>
            </a:r>
            <a:r>
              <a:rPr lang="en-US" sz="2200" dirty="0">
                <a:solidFill>
                  <a:srgbClr val="000080"/>
                </a:solidFill>
              </a:rPr>
              <a:t> 11 </a:t>
            </a:r>
            <a:r>
              <a:rPr lang="en-US" sz="2200" dirty="0" err="1">
                <a:solidFill>
                  <a:srgbClr val="000080"/>
                </a:solidFill>
              </a:rPr>
              <a:t>апреля</a:t>
            </a:r>
            <a:r>
              <a:rPr lang="en-US" sz="2200" dirty="0">
                <a:solidFill>
                  <a:srgbClr val="000080"/>
                </a:solidFill>
              </a:rPr>
              <a:t> 1945 </a:t>
            </a:r>
            <a:r>
              <a:rPr lang="en-US" sz="2200" dirty="0" err="1">
                <a:solidFill>
                  <a:srgbClr val="000080"/>
                </a:solidFill>
              </a:rPr>
              <a:t>года</a:t>
            </a:r>
            <a:r>
              <a:rPr lang="en-US" sz="2200" dirty="0">
                <a:solidFill>
                  <a:srgbClr val="000080"/>
                </a:solidFill>
              </a:rPr>
              <a:t> </a:t>
            </a:r>
            <a:r>
              <a:rPr lang="en-US" sz="2200" dirty="0" err="1">
                <a:solidFill>
                  <a:srgbClr val="000080"/>
                </a:solidFill>
              </a:rPr>
              <a:t>расчёт</a:t>
            </a:r>
            <a:r>
              <a:rPr lang="en-US" sz="2200" dirty="0">
                <a:solidFill>
                  <a:srgbClr val="000080"/>
                </a:solidFill>
              </a:rPr>
              <a:t> </a:t>
            </a:r>
            <a:r>
              <a:rPr lang="en-US" sz="2200" dirty="0" err="1">
                <a:solidFill>
                  <a:srgbClr val="000080"/>
                </a:solidFill>
              </a:rPr>
              <a:t>Кузнецова</a:t>
            </a:r>
            <a:r>
              <a:rPr lang="en-US" sz="2200" dirty="0">
                <a:solidFill>
                  <a:srgbClr val="000080"/>
                </a:solidFill>
              </a:rPr>
              <a:t>, </a:t>
            </a:r>
            <a:r>
              <a:rPr lang="en-US" sz="2200" dirty="0" err="1">
                <a:solidFill>
                  <a:srgbClr val="000080"/>
                </a:solidFill>
              </a:rPr>
              <a:t>участвуя</a:t>
            </a:r>
            <a:r>
              <a:rPr lang="en-US" sz="2200" dirty="0">
                <a:solidFill>
                  <a:srgbClr val="000080"/>
                </a:solidFill>
              </a:rPr>
              <a:t> </a:t>
            </a:r>
            <a:r>
              <a:rPr lang="en-US" sz="2200" dirty="0" err="1">
                <a:solidFill>
                  <a:srgbClr val="000080"/>
                </a:solidFill>
              </a:rPr>
              <a:t>боях</a:t>
            </a:r>
            <a:r>
              <a:rPr lang="en-US" sz="2200" dirty="0">
                <a:solidFill>
                  <a:srgbClr val="000080"/>
                </a:solidFill>
              </a:rPr>
              <a:t> </a:t>
            </a:r>
            <a:r>
              <a:rPr lang="en-US" sz="2200" dirty="0" err="1">
                <a:solidFill>
                  <a:srgbClr val="000080"/>
                </a:solidFill>
              </a:rPr>
              <a:t>за</a:t>
            </a:r>
            <a:r>
              <a:rPr lang="en-US" sz="2200" dirty="0">
                <a:solidFill>
                  <a:srgbClr val="000080"/>
                </a:solidFill>
              </a:rPr>
              <a:t> </a:t>
            </a:r>
            <a:r>
              <a:rPr lang="en-US" sz="2200" dirty="0" err="1">
                <a:solidFill>
                  <a:srgbClr val="000080"/>
                </a:solidFill>
              </a:rPr>
              <a:t>Кёнигсберг</a:t>
            </a:r>
            <a:r>
              <a:rPr lang="en-US" sz="2200" dirty="0">
                <a:solidFill>
                  <a:srgbClr val="000080"/>
                </a:solidFill>
              </a:rPr>
              <a:t>, </a:t>
            </a:r>
            <a:r>
              <a:rPr lang="en-US" sz="2200" dirty="0" err="1">
                <a:solidFill>
                  <a:srgbClr val="000080"/>
                </a:solidFill>
              </a:rPr>
              <a:t>уничтожил</a:t>
            </a:r>
            <a:r>
              <a:rPr lang="en-US" sz="2200" dirty="0">
                <a:solidFill>
                  <a:srgbClr val="000080"/>
                </a:solidFill>
              </a:rPr>
              <a:t> </a:t>
            </a:r>
            <a:r>
              <a:rPr lang="en-US" sz="2200" dirty="0" err="1">
                <a:solidFill>
                  <a:srgbClr val="000080"/>
                </a:solidFill>
              </a:rPr>
              <a:t>более</a:t>
            </a:r>
            <a:r>
              <a:rPr lang="en-US" sz="2200" dirty="0">
                <a:solidFill>
                  <a:srgbClr val="000080"/>
                </a:solidFill>
              </a:rPr>
              <a:t> 100 </a:t>
            </a:r>
            <a:r>
              <a:rPr lang="en-US" sz="2200" dirty="0" err="1">
                <a:solidFill>
                  <a:srgbClr val="000080"/>
                </a:solidFill>
              </a:rPr>
              <a:t>солдат</a:t>
            </a:r>
            <a:r>
              <a:rPr lang="en-US" sz="2200" dirty="0">
                <a:solidFill>
                  <a:srgbClr val="000080"/>
                </a:solidFill>
              </a:rPr>
              <a:t> и </a:t>
            </a:r>
            <a:r>
              <a:rPr lang="en-US" sz="2200" dirty="0" err="1">
                <a:solidFill>
                  <a:srgbClr val="000080"/>
                </a:solidFill>
              </a:rPr>
              <a:t>офицеров</a:t>
            </a:r>
            <a:r>
              <a:rPr lang="en-US" sz="2200" dirty="0">
                <a:solidFill>
                  <a:srgbClr val="000080"/>
                </a:solidFill>
              </a:rPr>
              <a:t> </a:t>
            </a:r>
            <a:r>
              <a:rPr lang="en-US" sz="2200" dirty="0" err="1">
                <a:solidFill>
                  <a:srgbClr val="000080"/>
                </a:solidFill>
              </a:rPr>
              <a:t>противника</a:t>
            </a:r>
            <a:r>
              <a:rPr lang="en-US" sz="2200" dirty="0">
                <a:solidFill>
                  <a:srgbClr val="000080"/>
                </a:solidFill>
              </a:rPr>
              <a:t>, </a:t>
            </a:r>
            <a:r>
              <a:rPr lang="en-US" sz="2200" dirty="0" err="1">
                <a:solidFill>
                  <a:srgbClr val="000080"/>
                </a:solidFill>
              </a:rPr>
              <a:t>ещё</a:t>
            </a:r>
            <a:r>
              <a:rPr lang="en-US" sz="2200" dirty="0">
                <a:solidFill>
                  <a:srgbClr val="000080"/>
                </a:solidFill>
              </a:rPr>
              <a:t> 80 </a:t>
            </a:r>
            <a:r>
              <a:rPr lang="en-US" sz="2200" dirty="0" err="1">
                <a:solidFill>
                  <a:srgbClr val="000080"/>
                </a:solidFill>
              </a:rPr>
              <a:t>взял</a:t>
            </a:r>
            <a:r>
              <a:rPr lang="en-US" sz="2200" dirty="0">
                <a:solidFill>
                  <a:srgbClr val="000080"/>
                </a:solidFill>
              </a:rPr>
              <a:t> в </a:t>
            </a:r>
            <a:r>
              <a:rPr lang="en-US" sz="2200" dirty="0" err="1">
                <a:solidFill>
                  <a:srgbClr val="000080"/>
                </a:solidFill>
              </a:rPr>
              <a:t>плен</a:t>
            </a:r>
            <a:r>
              <a:rPr lang="en-US" sz="2200" dirty="0">
                <a:solidFill>
                  <a:srgbClr val="000080"/>
                </a:solidFill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288"/>
              </a:spcBef>
              <a:spcAft>
                <a:spcPts val="288"/>
              </a:spcAft>
            </a:pPr>
            <a:r>
              <a:rPr lang="en-US" sz="2200" b="1" dirty="0" err="1">
                <a:solidFill>
                  <a:srgbClr val="000080"/>
                </a:solidFill>
              </a:rPr>
              <a:t>Указом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Президиума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Верховного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Совета</a:t>
            </a:r>
            <a:r>
              <a:rPr lang="en-US" sz="2200" b="1" dirty="0">
                <a:solidFill>
                  <a:srgbClr val="000080"/>
                </a:solidFill>
              </a:rPr>
              <a:t> СССР </a:t>
            </a:r>
            <a:r>
              <a:rPr lang="en-US" sz="2200" b="1" dirty="0" err="1">
                <a:solidFill>
                  <a:srgbClr val="000080"/>
                </a:solidFill>
              </a:rPr>
              <a:t>от</a:t>
            </a:r>
            <a:r>
              <a:rPr lang="en-US" sz="2200" b="1" dirty="0">
                <a:solidFill>
                  <a:srgbClr val="000080"/>
                </a:solidFill>
              </a:rPr>
              <a:t>  29 </a:t>
            </a:r>
            <a:r>
              <a:rPr lang="en-US" sz="2200" b="1" dirty="0" err="1">
                <a:solidFill>
                  <a:srgbClr val="000080"/>
                </a:solidFill>
              </a:rPr>
              <a:t>июня</a:t>
            </a:r>
            <a:r>
              <a:rPr lang="en-US" sz="2200" b="1" dirty="0">
                <a:solidFill>
                  <a:srgbClr val="000080"/>
                </a:solidFill>
              </a:rPr>
              <a:t> 1945 </a:t>
            </a:r>
            <a:r>
              <a:rPr lang="en-US" sz="2200" b="1" dirty="0" err="1">
                <a:solidFill>
                  <a:srgbClr val="000080"/>
                </a:solidFill>
              </a:rPr>
              <a:t>года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гвардии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сержант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Анатолий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Кузнецов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был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удостоен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высокого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C5000B"/>
                </a:solidFill>
              </a:rPr>
              <a:t>звания</a:t>
            </a:r>
            <a:r>
              <a:rPr lang="en-US" sz="2200" b="1" dirty="0">
                <a:solidFill>
                  <a:srgbClr val="C5000B"/>
                </a:solidFill>
              </a:rPr>
              <a:t>  </a:t>
            </a:r>
            <a:r>
              <a:rPr lang="en-US" sz="2200" b="1" dirty="0" err="1">
                <a:solidFill>
                  <a:srgbClr val="C5000B"/>
                </a:solidFill>
              </a:rPr>
              <a:t>Героя</a:t>
            </a:r>
            <a:r>
              <a:rPr lang="en-US" sz="2200" b="1" dirty="0">
                <a:solidFill>
                  <a:srgbClr val="C5000B"/>
                </a:solidFill>
              </a:rPr>
              <a:t> </a:t>
            </a:r>
            <a:r>
              <a:rPr lang="en-US" sz="2200" b="1" dirty="0" err="1">
                <a:solidFill>
                  <a:srgbClr val="C5000B"/>
                </a:solidFill>
              </a:rPr>
              <a:t>Советского</a:t>
            </a:r>
            <a:r>
              <a:rPr lang="en-US" sz="2200" b="1" dirty="0">
                <a:solidFill>
                  <a:srgbClr val="C5000B"/>
                </a:solidFill>
              </a:rPr>
              <a:t> </a:t>
            </a:r>
            <a:r>
              <a:rPr lang="en-US" sz="2200" b="1" dirty="0" err="1">
                <a:solidFill>
                  <a:srgbClr val="C5000B"/>
                </a:solidFill>
              </a:rPr>
              <a:t>Союза</a:t>
            </a:r>
            <a:r>
              <a:rPr lang="en-US" sz="2200" b="1" dirty="0">
                <a:solidFill>
                  <a:srgbClr val="C5000B"/>
                </a:solidFill>
              </a:rPr>
              <a:t> с </a:t>
            </a:r>
            <a:r>
              <a:rPr lang="en-US" sz="2200" b="1" dirty="0" err="1">
                <a:solidFill>
                  <a:srgbClr val="C5000B"/>
                </a:solidFill>
              </a:rPr>
              <a:t>вручением</a:t>
            </a:r>
            <a:r>
              <a:rPr lang="en-US" sz="2200" b="1" dirty="0">
                <a:solidFill>
                  <a:srgbClr val="C5000B"/>
                </a:solidFill>
              </a:rPr>
              <a:t> </a:t>
            </a:r>
            <a:r>
              <a:rPr lang="en-US" sz="2200" b="1" dirty="0" err="1">
                <a:solidFill>
                  <a:srgbClr val="C5000B"/>
                </a:solidFill>
              </a:rPr>
              <a:t>ордена</a:t>
            </a:r>
            <a:r>
              <a:rPr lang="en-US" sz="2200" b="1" dirty="0">
                <a:solidFill>
                  <a:srgbClr val="C5000B"/>
                </a:solidFill>
              </a:rPr>
              <a:t> </a:t>
            </a:r>
            <a:r>
              <a:rPr lang="en-US" sz="2200" b="1" dirty="0" err="1">
                <a:solidFill>
                  <a:srgbClr val="C5000B"/>
                </a:solidFill>
              </a:rPr>
              <a:t>Ленина</a:t>
            </a:r>
            <a:r>
              <a:rPr lang="en-US" sz="2200" b="1" dirty="0">
                <a:solidFill>
                  <a:srgbClr val="C5000B"/>
                </a:solidFill>
              </a:rPr>
              <a:t> и </a:t>
            </a:r>
            <a:r>
              <a:rPr lang="en-US" sz="2200" b="1" dirty="0" err="1">
                <a:solidFill>
                  <a:srgbClr val="C5000B"/>
                </a:solidFill>
              </a:rPr>
              <a:t>и</a:t>
            </a:r>
            <a:r>
              <a:rPr lang="en-US" sz="2200" b="1" dirty="0">
                <a:solidFill>
                  <a:srgbClr val="C5000B"/>
                </a:solidFill>
              </a:rPr>
              <a:t> </a:t>
            </a:r>
            <a:r>
              <a:rPr lang="en-US" sz="2200" b="1" dirty="0" err="1">
                <a:solidFill>
                  <a:srgbClr val="C5000B"/>
                </a:solidFill>
              </a:rPr>
              <a:t>медали</a:t>
            </a:r>
            <a:r>
              <a:rPr lang="en-US" sz="2200" b="1" dirty="0">
                <a:solidFill>
                  <a:srgbClr val="C5000B"/>
                </a:solidFill>
              </a:rPr>
              <a:t> “</a:t>
            </a:r>
            <a:r>
              <a:rPr lang="en-US" sz="2200" b="1" dirty="0" err="1">
                <a:solidFill>
                  <a:srgbClr val="C5000B"/>
                </a:solidFill>
              </a:rPr>
              <a:t>Золотая</a:t>
            </a:r>
            <a:r>
              <a:rPr lang="en-US" sz="2200" b="1" dirty="0">
                <a:solidFill>
                  <a:srgbClr val="C5000B"/>
                </a:solidFill>
              </a:rPr>
              <a:t> </a:t>
            </a:r>
            <a:r>
              <a:rPr lang="en-US" sz="2200" b="1" dirty="0" err="1">
                <a:solidFill>
                  <a:srgbClr val="C5000B"/>
                </a:solidFill>
              </a:rPr>
              <a:t>звезда</a:t>
            </a:r>
            <a:r>
              <a:rPr lang="en-US" sz="2200" b="1" dirty="0">
                <a:solidFill>
                  <a:srgbClr val="C5000B"/>
                </a:solidFill>
              </a:rPr>
              <a:t>”</a:t>
            </a: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228600" y="4546600"/>
            <a:ext cx="9144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b="1" dirty="0" err="1">
                <a:solidFill>
                  <a:srgbClr val="000080"/>
                </a:solidFill>
              </a:rPr>
              <a:t>Юрасов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Иван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Михайлович</a:t>
            </a:r>
            <a:endParaRPr lang="en-US" sz="2200" b="1" dirty="0">
              <a:solidFill>
                <a:srgbClr val="000080"/>
              </a:solidFill>
            </a:endParaRPr>
          </a:p>
          <a:p>
            <a:pPr>
              <a:lnSpc>
                <a:spcPct val="100000"/>
              </a:lnSpc>
            </a:pPr>
            <a:endParaRPr lang="en-US" sz="2200" b="1" dirty="0">
              <a:solidFill>
                <a:srgbClr val="00008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200" b="1" dirty="0" err="1">
                <a:solidFill>
                  <a:srgbClr val="C5000B"/>
                </a:solidFill>
              </a:rPr>
              <a:t>Полный</a:t>
            </a:r>
            <a:r>
              <a:rPr lang="en-US" sz="2200" b="1" dirty="0">
                <a:solidFill>
                  <a:srgbClr val="C5000B"/>
                </a:solidFill>
              </a:rPr>
              <a:t> </a:t>
            </a:r>
            <a:r>
              <a:rPr lang="en-US" sz="2200" b="1" dirty="0" err="1">
                <a:solidFill>
                  <a:srgbClr val="C5000B"/>
                </a:solidFill>
              </a:rPr>
              <a:t>Кавалер</a:t>
            </a:r>
            <a:r>
              <a:rPr lang="en-US" sz="2200" b="1" dirty="0">
                <a:solidFill>
                  <a:srgbClr val="C5000B"/>
                </a:solidFill>
              </a:rPr>
              <a:t> </a:t>
            </a:r>
            <a:r>
              <a:rPr lang="en-US" sz="2200" b="1" dirty="0" err="1">
                <a:solidFill>
                  <a:srgbClr val="C5000B"/>
                </a:solidFill>
              </a:rPr>
              <a:t>ордена</a:t>
            </a:r>
            <a:r>
              <a:rPr lang="en-US" sz="2200" b="1" dirty="0">
                <a:solidFill>
                  <a:srgbClr val="C5000B"/>
                </a:solidFill>
              </a:rPr>
              <a:t> </a:t>
            </a:r>
            <a:r>
              <a:rPr lang="en-US" sz="2200" b="1" dirty="0" err="1">
                <a:solidFill>
                  <a:srgbClr val="C5000B"/>
                </a:solidFill>
              </a:rPr>
              <a:t>Славы</a:t>
            </a:r>
            <a:endParaRPr lang="en-US" sz="2200" b="1" dirty="0">
              <a:solidFill>
                <a:srgbClr val="C5000B"/>
              </a:solidFill>
            </a:endParaRPr>
          </a:p>
          <a:p>
            <a:pPr>
              <a:spcAft>
                <a:spcPts val="700"/>
              </a:spcAft>
            </a:pPr>
            <a:r>
              <a:rPr lang="en-US" sz="2200" b="1" dirty="0" err="1">
                <a:solidFill>
                  <a:srgbClr val="C5000B"/>
                </a:solidFill>
              </a:rPr>
              <a:t>Награждён</a:t>
            </a:r>
            <a:r>
              <a:rPr lang="en-US" sz="2200" b="1" dirty="0">
                <a:solidFill>
                  <a:srgbClr val="C5000B"/>
                </a:solidFill>
              </a:rPr>
              <a:t> </a:t>
            </a:r>
            <a:r>
              <a:rPr lang="en-US" sz="2200" b="1" dirty="0" err="1">
                <a:solidFill>
                  <a:srgbClr val="C5000B"/>
                </a:solidFill>
              </a:rPr>
              <a:t>орденами</a:t>
            </a:r>
            <a:r>
              <a:rPr lang="en-US" sz="2200" b="1">
                <a:solidFill>
                  <a:srgbClr val="C5000B"/>
                </a:solidFill>
              </a:rPr>
              <a:t> Отечественной</a:t>
            </a:r>
            <a:r>
              <a:rPr lang="en-US" sz="2200" b="1" dirty="0">
                <a:solidFill>
                  <a:srgbClr val="C5000B"/>
                </a:solidFill>
              </a:rPr>
              <a:t> </a:t>
            </a:r>
            <a:r>
              <a:rPr lang="en-US" sz="2200" b="1" dirty="0" err="1">
                <a:solidFill>
                  <a:srgbClr val="C5000B"/>
                </a:solidFill>
              </a:rPr>
              <a:t>войны</a:t>
            </a:r>
            <a:r>
              <a:rPr lang="en-US" sz="2200" b="1" dirty="0">
                <a:solidFill>
                  <a:srgbClr val="C5000B"/>
                </a:solidFill>
              </a:rPr>
              <a:t> 1-й </a:t>
            </a:r>
            <a:r>
              <a:rPr lang="en-US" sz="2200" b="1" dirty="0" err="1">
                <a:solidFill>
                  <a:srgbClr val="C5000B"/>
                </a:solidFill>
              </a:rPr>
              <a:t>степени</a:t>
            </a:r>
            <a:r>
              <a:rPr lang="en-US" sz="2200" b="1" dirty="0">
                <a:solidFill>
                  <a:srgbClr val="C5000B"/>
                </a:solidFill>
              </a:rPr>
              <a:t>, </a:t>
            </a:r>
            <a:r>
              <a:rPr lang="en-US" sz="2200" b="1" dirty="0" err="1">
                <a:solidFill>
                  <a:srgbClr val="C5000B"/>
                </a:solidFill>
              </a:rPr>
              <a:t>Славы</a:t>
            </a:r>
            <a:r>
              <a:rPr lang="en-US" sz="2200" b="1" dirty="0">
                <a:solidFill>
                  <a:srgbClr val="C5000B"/>
                </a:solidFill>
              </a:rPr>
              <a:t> 1-й, 2-й и 3-й </a:t>
            </a:r>
            <a:r>
              <a:rPr lang="en-US" sz="2200" b="1" dirty="0" err="1">
                <a:solidFill>
                  <a:srgbClr val="C5000B"/>
                </a:solidFill>
              </a:rPr>
              <a:t>степени</a:t>
            </a:r>
            <a:r>
              <a:rPr lang="en-US" sz="2200" b="1" dirty="0">
                <a:solidFill>
                  <a:srgbClr val="C5000B"/>
                </a:solidFill>
              </a:rPr>
              <a:t>, </a:t>
            </a:r>
            <a:r>
              <a:rPr lang="en-US" sz="2200" b="1" dirty="0" err="1">
                <a:solidFill>
                  <a:srgbClr val="C5000B"/>
                </a:solidFill>
              </a:rPr>
              <a:t>медалями</a:t>
            </a:r>
            <a:r>
              <a:rPr lang="en-US" sz="2200" b="1" dirty="0">
                <a:solidFill>
                  <a:srgbClr val="C5000B"/>
                </a:solidFill>
              </a:rPr>
              <a:t>. </a:t>
            </a:r>
          </a:p>
          <a:p>
            <a:pPr>
              <a:spcAft>
                <a:spcPts val="700"/>
              </a:spcAft>
            </a:pPr>
            <a:r>
              <a:rPr lang="en-US" sz="2200" b="1" dirty="0" err="1">
                <a:solidFill>
                  <a:srgbClr val="000080"/>
                </a:solidFill>
              </a:rPr>
              <a:t>Участник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Парада</a:t>
            </a:r>
            <a:r>
              <a:rPr lang="en-US" sz="2200" b="1" dirty="0">
                <a:solidFill>
                  <a:srgbClr val="000080"/>
                </a:solidFill>
              </a:rPr>
              <a:t> </a:t>
            </a:r>
            <a:r>
              <a:rPr lang="en-US" sz="2200" b="1" dirty="0" err="1">
                <a:solidFill>
                  <a:srgbClr val="000080"/>
                </a:solidFill>
              </a:rPr>
              <a:t>Победы</a:t>
            </a:r>
            <a:r>
              <a:rPr lang="en-US" sz="2200" b="1" dirty="0">
                <a:solidFill>
                  <a:srgbClr val="000080"/>
                </a:solidFill>
              </a:rPr>
              <a:t> 1995 </a:t>
            </a:r>
            <a:r>
              <a:rPr lang="en-US" sz="2200" b="1" dirty="0" err="1">
                <a:solidFill>
                  <a:srgbClr val="000080"/>
                </a:solidFill>
              </a:rPr>
              <a:t>года</a:t>
            </a:r>
            <a:r>
              <a:rPr lang="en-US" sz="2200" b="1" dirty="0">
                <a:solidFill>
                  <a:srgbClr val="00008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321579"/>
            <a:ext cx="2262156" cy="35786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281606"/>
            <a:ext cx="2235200" cy="326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9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8"/>
          <a:stretch>
            <a:fillRect/>
          </a:stretch>
        </p:blipFill>
        <p:spPr bwMode="auto">
          <a:xfrm>
            <a:off x="1523521" y="1"/>
            <a:ext cx="9144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99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66" y="1093056"/>
            <a:ext cx="1888008" cy="250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832263" y="3561894"/>
            <a:ext cx="1903211" cy="3269846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633" b="1" u="sng" dirty="0" err="1">
                <a:solidFill>
                  <a:srgbClr val="C5000B"/>
                </a:solidFill>
              </a:rPr>
              <a:t>Харламов</a:t>
            </a:r>
            <a:r>
              <a:rPr lang="en-US" sz="1633" b="1" u="sng" dirty="0">
                <a:solidFill>
                  <a:srgbClr val="C5000B"/>
                </a:solidFill>
              </a:rPr>
              <a:t> </a:t>
            </a:r>
            <a:r>
              <a:rPr lang="en-US" sz="1633" b="1" u="sng" dirty="0" err="1">
                <a:solidFill>
                  <a:srgbClr val="C5000B"/>
                </a:solidFill>
              </a:rPr>
              <a:t>Александр</a:t>
            </a:r>
            <a:endParaRPr lang="en-US" sz="1633" b="1" u="sng" dirty="0">
              <a:solidFill>
                <a:srgbClr val="C5000B"/>
              </a:solidFill>
            </a:endParaRPr>
          </a:p>
          <a:p>
            <a:r>
              <a:rPr lang="en-US" sz="1452" dirty="0" err="1" smtClean="0">
                <a:solidFill>
                  <a:srgbClr val="111111"/>
                </a:solidFill>
              </a:rPr>
              <a:t>Служ</a:t>
            </a:r>
            <a:r>
              <a:rPr lang="ru-RU" sz="1452" dirty="0" smtClean="0">
                <a:solidFill>
                  <a:srgbClr val="111111"/>
                </a:solidFill>
              </a:rPr>
              <a:t>и</a:t>
            </a:r>
            <a:r>
              <a:rPr lang="en-US" sz="1452" dirty="0" smtClean="0">
                <a:solidFill>
                  <a:srgbClr val="111111"/>
                </a:solidFill>
              </a:rPr>
              <a:t>л </a:t>
            </a:r>
            <a:r>
              <a:rPr lang="en-US" sz="1452" dirty="0" err="1">
                <a:solidFill>
                  <a:srgbClr val="111111"/>
                </a:solidFill>
              </a:rPr>
              <a:t>во</a:t>
            </a:r>
            <a:r>
              <a:rPr lang="en-US" sz="1452" dirty="0">
                <a:solidFill>
                  <a:srgbClr val="111111"/>
                </a:solidFill>
              </a:rPr>
              <a:t> 2-й </a:t>
            </a:r>
            <a:r>
              <a:rPr lang="en-US" sz="1452" dirty="0" err="1">
                <a:solidFill>
                  <a:srgbClr val="111111"/>
                </a:solidFill>
              </a:rPr>
              <a:t>роте</a:t>
            </a:r>
            <a:r>
              <a:rPr lang="en-US" sz="1452" dirty="0">
                <a:solidFill>
                  <a:srgbClr val="111111"/>
                </a:solidFill>
              </a:rPr>
              <a:t> 5-го </a:t>
            </a:r>
            <a:r>
              <a:rPr lang="en-US" sz="1452" dirty="0" err="1">
                <a:solidFill>
                  <a:srgbClr val="111111"/>
                </a:solidFill>
              </a:rPr>
              <a:t>отдельного</a:t>
            </a:r>
            <a:r>
              <a:rPr lang="en-US" sz="1452" dirty="0">
                <a:solidFill>
                  <a:srgbClr val="111111"/>
                </a:solidFill>
              </a:rPr>
              <a:t> </a:t>
            </a:r>
            <a:r>
              <a:rPr lang="en-US" sz="1452" dirty="0" err="1">
                <a:solidFill>
                  <a:srgbClr val="111111"/>
                </a:solidFill>
              </a:rPr>
              <a:t>батальона</a:t>
            </a:r>
            <a:r>
              <a:rPr lang="en-US" sz="1452" dirty="0">
                <a:solidFill>
                  <a:srgbClr val="111111"/>
                </a:solidFill>
              </a:rPr>
              <a:t> </a:t>
            </a:r>
            <a:r>
              <a:rPr lang="en-US" sz="1452" dirty="0" err="1">
                <a:solidFill>
                  <a:srgbClr val="111111"/>
                </a:solidFill>
              </a:rPr>
              <a:t>специального</a:t>
            </a:r>
            <a:r>
              <a:rPr lang="en-US" sz="1452" dirty="0">
                <a:solidFill>
                  <a:srgbClr val="111111"/>
                </a:solidFill>
              </a:rPr>
              <a:t> </a:t>
            </a:r>
            <a:r>
              <a:rPr lang="en-US" sz="1452" dirty="0" err="1" smtClean="0">
                <a:solidFill>
                  <a:srgbClr val="111111"/>
                </a:solidFill>
              </a:rPr>
              <a:t>назначения</a:t>
            </a:r>
            <a:r>
              <a:rPr lang="en-US" sz="1452" dirty="0" smtClean="0">
                <a:solidFill>
                  <a:srgbClr val="111111"/>
                </a:solidFill>
              </a:rPr>
              <a:t>. </a:t>
            </a:r>
            <a:r>
              <a:rPr lang="en-US" sz="1452" dirty="0" err="1">
                <a:solidFill>
                  <a:srgbClr val="111111"/>
                </a:solidFill>
              </a:rPr>
              <a:t>Принимал</a:t>
            </a:r>
            <a:r>
              <a:rPr lang="en-US" sz="1452" dirty="0">
                <a:solidFill>
                  <a:srgbClr val="111111"/>
                </a:solidFill>
              </a:rPr>
              <a:t> </a:t>
            </a:r>
            <a:r>
              <a:rPr lang="en-US" sz="1452" dirty="0" err="1">
                <a:solidFill>
                  <a:srgbClr val="111111"/>
                </a:solidFill>
              </a:rPr>
              <a:t>участие</a:t>
            </a:r>
            <a:r>
              <a:rPr lang="en-US" sz="1452" dirty="0">
                <a:solidFill>
                  <a:srgbClr val="111111"/>
                </a:solidFill>
              </a:rPr>
              <a:t> в 24 </a:t>
            </a:r>
            <a:r>
              <a:rPr lang="en-US" sz="1452" dirty="0" err="1">
                <a:solidFill>
                  <a:srgbClr val="111111"/>
                </a:solidFill>
              </a:rPr>
              <a:t>боевых</a:t>
            </a:r>
            <a:r>
              <a:rPr lang="en-US" sz="1452" dirty="0">
                <a:solidFill>
                  <a:srgbClr val="111111"/>
                </a:solidFill>
              </a:rPr>
              <a:t> </a:t>
            </a:r>
            <a:r>
              <a:rPr lang="en-US" sz="1452" dirty="0" err="1">
                <a:solidFill>
                  <a:srgbClr val="111111"/>
                </a:solidFill>
              </a:rPr>
              <a:t>операциях</a:t>
            </a:r>
            <a:r>
              <a:rPr lang="en-US" sz="1452" dirty="0" smtClean="0">
                <a:solidFill>
                  <a:srgbClr val="111111"/>
                </a:solidFill>
              </a:rPr>
              <a:t>.</a:t>
            </a:r>
            <a:endParaRPr lang="en-US" sz="1452" dirty="0">
              <a:solidFill>
                <a:srgbClr val="111111"/>
              </a:solidFill>
            </a:endParaRPr>
          </a:p>
          <a:p>
            <a:r>
              <a:rPr lang="en-US" sz="1452" dirty="0">
                <a:solidFill>
                  <a:srgbClr val="111111"/>
                </a:solidFill>
              </a:rPr>
              <a:t>  </a:t>
            </a:r>
            <a:r>
              <a:rPr lang="en-US" sz="1452" b="1" dirty="0" err="1">
                <a:solidFill>
                  <a:srgbClr val="C5000B"/>
                </a:solidFill>
              </a:rPr>
              <a:t>Посмертно</a:t>
            </a:r>
            <a:r>
              <a:rPr lang="en-US" sz="1452" b="1" dirty="0">
                <a:solidFill>
                  <a:srgbClr val="C5000B"/>
                </a:solidFill>
              </a:rPr>
              <a:t> </a:t>
            </a:r>
            <a:r>
              <a:rPr lang="en-US" sz="1452" b="1" dirty="0" err="1">
                <a:solidFill>
                  <a:srgbClr val="C5000B"/>
                </a:solidFill>
              </a:rPr>
              <a:t>награжден</a:t>
            </a:r>
            <a:r>
              <a:rPr lang="en-US" sz="1452" b="1" dirty="0">
                <a:solidFill>
                  <a:srgbClr val="C5000B"/>
                </a:solidFill>
              </a:rPr>
              <a:t> </a:t>
            </a:r>
            <a:r>
              <a:rPr lang="en-US" sz="1452" b="1" dirty="0" err="1">
                <a:solidFill>
                  <a:srgbClr val="C5000B"/>
                </a:solidFill>
              </a:rPr>
              <a:t>орденом</a:t>
            </a:r>
            <a:r>
              <a:rPr lang="en-US" sz="1452" b="1" dirty="0">
                <a:solidFill>
                  <a:srgbClr val="C5000B"/>
                </a:solidFill>
              </a:rPr>
              <a:t> </a:t>
            </a:r>
            <a:r>
              <a:rPr lang="en-US" sz="1452" b="1" dirty="0" err="1">
                <a:solidFill>
                  <a:srgbClr val="C5000B"/>
                </a:solidFill>
              </a:rPr>
              <a:t>Красной</a:t>
            </a:r>
            <a:r>
              <a:rPr lang="en-US" sz="1452" b="1" dirty="0">
                <a:solidFill>
                  <a:srgbClr val="C5000B"/>
                </a:solidFill>
              </a:rPr>
              <a:t> </a:t>
            </a:r>
            <a:r>
              <a:rPr lang="en-US" sz="1452" b="1" dirty="0" err="1">
                <a:solidFill>
                  <a:srgbClr val="C5000B"/>
                </a:solidFill>
              </a:rPr>
              <a:t>Звезды</a:t>
            </a:r>
            <a:endParaRPr lang="en-US" sz="1452" b="1" dirty="0">
              <a:solidFill>
                <a:srgbClr val="C5000B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052093" y="3588155"/>
            <a:ext cx="1764884" cy="324358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633" b="1" u="sng" dirty="0" err="1">
                <a:solidFill>
                  <a:srgbClr val="C5000B"/>
                </a:solidFill>
              </a:rPr>
              <a:t>Поляков</a:t>
            </a:r>
            <a:r>
              <a:rPr lang="en-US" sz="1633" b="1" u="sng" dirty="0">
                <a:solidFill>
                  <a:srgbClr val="C5000B"/>
                </a:solidFill>
              </a:rPr>
              <a:t> </a:t>
            </a:r>
            <a:r>
              <a:rPr lang="en-US" sz="1633" b="1" u="sng" dirty="0" err="1">
                <a:solidFill>
                  <a:srgbClr val="C5000B"/>
                </a:solidFill>
              </a:rPr>
              <a:t>Сергей</a:t>
            </a:r>
            <a:endParaRPr lang="en-US" sz="1633" b="1" u="sng" dirty="0">
              <a:solidFill>
                <a:srgbClr val="C5000B"/>
              </a:solidFill>
            </a:endParaRPr>
          </a:p>
          <a:p>
            <a:pPr>
              <a:spcAft>
                <a:spcPts val="1089"/>
              </a:spcAft>
            </a:pPr>
            <a:r>
              <a:rPr lang="ru-RU" sz="1452" dirty="0" smtClean="0">
                <a:solidFill>
                  <a:srgbClr val="1A1A1A"/>
                </a:solidFill>
              </a:rPr>
              <a:t>Служил</a:t>
            </a:r>
            <a:r>
              <a:rPr lang="en-US" sz="1452" dirty="0" smtClean="0">
                <a:solidFill>
                  <a:srgbClr val="1A1A1A"/>
                </a:solidFill>
              </a:rPr>
              <a:t>в </a:t>
            </a:r>
            <a:r>
              <a:rPr lang="en-US" sz="1452" dirty="0">
                <a:solidFill>
                  <a:srgbClr val="1A1A1A"/>
                </a:solidFill>
              </a:rPr>
              <a:t>781-м </a:t>
            </a:r>
            <a:r>
              <a:rPr lang="en-US" sz="1452" dirty="0" err="1">
                <a:solidFill>
                  <a:srgbClr val="1A1A1A"/>
                </a:solidFill>
              </a:rPr>
              <a:t>отдельном</a:t>
            </a:r>
            <a:r>
              <a:rPr lang="en-US" sz="1452" dirty="0">
                <a:solidFill>
                  <a:srgbClr val="1A1A1A"/>
                </a:solidFill>
              </a:rPr>
              <a:t> </a:t>
            </a:r>
            <a:r>
              <a:rPr lang="en-US" sz="1452" dirty="0" err="1">
                <a:solidFill>
                  <a:srgbClr val="1A1A1A"/>
                </a:solidFill>
              </a:rPr>
              <a:t>разведывательном</a:t>
            </a:r>
            <a:r>
              <a:rPr lang="en-US" sz="1452" dirty="0">
                <a:solidFill>
                  <a:srgbClr val="1A1A1A"/>
                </a:solidFill>
              </a:rPr>
              <a:t> </a:t>
            </a:r>
            <a:r>
              <a:rPr lang="en-US" sz="1452" dirty="0" err="1">
                <a:solidFill>
                  <a:srgbClr val="1A1A1A"/>
                </a:solidFill>
              </a:rPr>
              <a:t>батальоне</a:t>
            </a:r>
            <a:r>
              <a:rPr lang="en-US" sz="1452" dirty="0">
                <a:solidFill>
                  <a:srgbClr val="1A1A1A"/>
                </a:solidFill>
              </a:rPr>
              <a:t> 108-й </a:t>
            </a:r>
            <a:r>
              <a:rPr lang="en-US" sz="1452" dirty="0" err="1">
                <a:solidFill>
                  <a:srgbClr val="1A1A1A"/>
                </a:solidFill>
              </a:rPr>
              <a:t>мотострелковой</a:t>
            </a:r>
            <a:r>
              <a:rPr lang="en-US" sz="1452" dirty="0">
                <a:solidFill>
                  <a:srgbClr val="1A1A1A"/>
                </a:solidFill>
              </a:rPr>
              <a:t> </a:t>
            </a:r>
            <a:r>
              <a:rPr lang="en-US" sz="1452" dirty="0" err="1" smtClean="0">
                <a:solidFill>
                  <a:srgbClr val="1A1A1A"/>
                </a:solidFill>
              </a:rPr>
              <a:t>дивизии</a:t>
            </a:r>
            <a:endParaRPr lang="en-US" sz="1452" dirty="0">
              <a:solidFill>
                <a:srgbClr val="1A1A1A"/>
              </a:solidFill>
            </a:endParaRPr>
          </a:p>
          <a:p>
            <a:pPr algn="ctr">
              <a:spcAft>
                <a:spcPts val="1089"/>
              </a:spcAft>
            </a:pPr>
            <a:r>
              <a:rPr lang="en-US" sz="1452" b="1" dirty="0" err="1">
                <a:solidFill>
                  <a:srgbClr val="C5000B"/>
                </a:solidFill>
              </a:rPr>
              <a:t>Посмертно</a:t>
            </a:r>
            <a:r>
              <a:rPr lang="en-US" sz="1452" b="1" dirty="0">
                <a:solidFill>
                  <a:srgbClr val="C5000B"/>
                </a:solidFill>
              </a:rPr>
              <a:t> </a:t>
            </a:r>
            <a:r>
              <a:rPr lang="en-US" sz="1452" b="1" dirty="0" err="1">
                <a:solidFill>
                  <a:srgbClr val="C5000B"/>
                </a:solidFill>
              </a:rPr>
              <a:t>награжден</a:t>
            </a:r>
            <a:r>
              <a:rPr lang="en-US" sz="1452" b="1" dirty="0">
                <a:solidFill>
                  <a:srgbClr val="C5000B"/>
                </a:solidFill>
              </a:rPr>
              <a:t> </a:t>
            </a:r>
            <a:r>
              <a:rPr lang="en-US" sz="1452" b="1" dirty="0" err="1">
                <a:solidFill>
                  <a:srgbClr val="C5000B"/>
                </a:solidFill>
              </a:rPr>
              <a:t>орденом</a:t>
            </a:r>
            <a:r>
              <a:rPr lang="en-US" sz="1452" b="1" dirty="0">
                <a:solidFill>
                  <a:srgbClr val="C5000B"/>
                </a:solidFill>
              </a:rPr>
              <a:t> </a:t>
            </a:r>
            <a:r>
              <a:rPr lang="en-US" sz="1452" b="1" dirty="0" err="1">
                <a:solidFill>
                  <a:srgbClr val="C5000B"/>
                </a:solidFill>
              </a:rPr>
              <a:t>Красного</a:t>
            </a:r>
            <a:r>
              <a:rPr lang="en-US" sz="1452" b="1" dirty="0">
                <a:solidFill>
                  <a:srgbClr val="C5000B"/>
                </a:solidFill>
              </a:rPr>
              <a:t> </a:t>
            </a:r>
            <a:r>
              <a:rPr lang="en-US" sz="1452" b="1" dirty="0" err="1">
                <a:solidFill>
                  <a:srgbClr val="C5000B"/>
                </a:solidFill>
              </a:rPr>
              <a:t>Знамени</a:t>
            </a:r>
            <a:endParaRPr lang="en-US" sz="1452" b="1" dirty="0">
              <a:solidFill>
                <a:srgbClr val="C5000B"/>
              </a:solidFill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595" y="1243894"/>
            <a:ext cx="1764883" cy="234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69" y="1231161"/>
            <a:ext cx="1784053" cy="237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186353" y="3620983"/>
            <a:ext cx="1914683" cy="3243584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633" b="1" u="sng" dirty="0" err="1">
                <a:solidFill>
                  <a:srgbClr val="C5000B"/>
                </a:solidFill>
              </a:rPr>
              <a:t>Турушкин</a:t>
            </a:r>
            <a:r>
              <a:rPr lang="en-US" sz="1633" b="1" u="sng" dirty="0">
                <a:solidFill>
                  <a:srgbClr val="C5000B"/>
                </a:solidFill>
              </a:rPr>
              <a:t> </a:t>
            </a:r>
            <a:r>
              <a:rPr lang="en-US" sz="1633" b="1" u="sng" dirty="0" err="1">
                <a:solidFill>
                  <a:srgbClr val="C5000B"/>
                </a:solidFill>
              </a:rPr>
              <a:t>Николай</a:t>
            </a:r>
            <a:endParaRPr lang="en-US" sz="1633" b="1" u="sng" dirty="0">
              <a:solidFill>
                <a:srgbClr val="C5000B"/>
              </a:solidFill>
            </a:endParaRPr>
          </a:p>
          <a:p>
            <a:pPr>
              <a:spcAft>
                <a:spcPts val="1089"/>
              </a:spcAft>
            </a:pPr>
            <a:r>
              <a:rPr lang="en-US" sz="1452" dirty="0" err="1">
                <a:solidFill>
                  <a:srgbClr val="1A1A1A"/>
                </a:solidFill>
              </a:rPr>
              <a:t>служил</a:t>
            </a:r>
            <a:r>
              <a:rPr lang="en-US" sz="1452" dirty="0">
                <a:solidFill>
                  <a:srgbClr val="1A1A1A"/>
                </a:solidFill>
              </a:rPr>
              <a:t> </a:t>
            </a:r>
            <a:r>
              <a:rPr lang="en-US" sz="1452" dirty="0" smtClean="0">
                <a:solidFill>
                  <a:srgbClr val="1A1A1A"/>
                </a:solidFill>
              </a:rPr>
              <a:t> </a:t>
            </a:r>
            <a:r>
              <a:rPr lang="en-US" sz="1452" dirty="0">
                <a:solidFill>
                  <a:srgbClr val="1A1A1A"/>
                </a:solidFill>
              </a:rPr>
              <a:t>в </a:t>
            </a:r>
            <a:r>
              <a:rPr lang="en-US" sz="1452" dirty="0" err="1">
                <a:solidFill>
                  <a:srgbClr val="1A1A1A"/>
                </a:solidFill>
              </a:rPr>
              <a:t>составе</a:t>
            </a:r>
            <a:r>
              <a:rPr lang="en-US" sz="1452" dirty="0">
                <a:solidFill>
                  <a:srgbClr val="1A1A1A"/>
                </a:solidFill>
              </a:rPr>
              <a:t> </a:t>
            </a:r>
            <a:r>
              <a:rPr lang="en-US" sz="1452" dirty="0" err="1">
                <a:solidFill>
                  <a:srgbClr val="1A1A1A"/>
                </a:solidFill>
              </a:rPr>
              <a:t>первой</a:t>
            </a:r>
            <a:r>
              <a:rPr lang="en-US" sz="1452" dirty="0">
                <a:solidFill>
                  <a:srgbClr val="1A1A1A"/>
                </a:solidFill>
              </a:rPr>
              <a:t> </a:t>
            </a:r>
            <a:r>
              <a:rPr lang="en-US" sz="1452" dirty="0" err="1">
                <a:solidFill>
                  <a:srgbClr val="1A1A1A"/>
                </a:solidFill>
              </a:rPr>
              <a:t>парашютно-десантной</a:t>
            </a:r>
            <a:r>
              <a:rPr lang="en-US" sz="1452" dirty="0">
                <a:solidFill>
                  <a:srgbClr val="1A1A1A"/>
                </a:solidFill>
              </a:rPr>
              <a:t> </a:t>
            </a:r>
            <a:r>
              <a:rPr lang="en-US" sz="1452" dirty="0" err="1">
                <a:solidFill>
                  <a:srgbClr val="1A1A1A"/>
                </a:solidFill>
              </a:rPr>
              <a:t>роты</a:t>
            </a:r>
            <a:r>
              <a:rPr lang="en-US" sz="1452" dirty="0">
                <a:solidFill>
                  <a:srgbClr val="1A1A1A"/>
                </a:solidFill>
              </a:rPr>
              <a:t> 56-й </a:t>
            </a:r>
            <a:r>
              <a:rPr lang="en-US" sz="1452" dirty="0" err="1">
                <a:solidFill>
                  <a:srgbClr val="1A1A1A"/>
                </a:solidFill>
              </a:rPr>
              <a:t>гвардейской</a:t>
            </a:r>
            <a:r>
              <a:rPr lang="en-US" sz="1452" dirty="0">
                <a:solidFill>
                  <a:srgbClr val="1A1A1A"/>
                </a:solidFill>
              </a:rPr>
              <a:t> </a:t>
            </a:r>
            <a:r>
              <a:rPr lang="en-US" sz="1452" dirty="0" err="1">
                <a:solidFill>
                  <a:srgbClr val="1A1A1A"/>
                </a:solidFill>
              </a:rPr>
              <a:t>десантно-штурмовой</a:t>
            </a:r>
            <a:r>
              <a:rPr lang="en-US" sz="1452" dirty="0">
                <a:solidFill>
                  <a:srgbClr val="1A1A1A"/>
                </a:solidFill>
              </a:rPr>
              <a:t> </a:t>
            </a:r>
            <a:r>
              <a:rPr lang="en-US" sz="1452" dirty="0" err="1">
                <a:solidFill>
                  <a:srgbClr val="1A1A1A"/>
                </a:solidFill>
              </a:rPr>
              <a:t>бригады</a:t>
            </a:r>
            <a:r>
              <a:rPr lang="en-US" sz="1452" dirty="0">
                <a:solidFill>
                  <a:srgbClr val="1A1A1A"/>
                </a:solidFill>
              </a:rPr>
              <a:t> </a:t>
            </a:r>
          </a:p>
          <a:p>
            <a:pPr algn="ctr">
              <a:spcAft>
                <a:spcPts val="1089"/>
              </a:spcAft>
            </a:pPr>
            <a:r>
              <a:rPr lang="en-US" sz="1452" b="1" dirty="0" err="1">
                <a:solidFill>
                  <a:srgbClr val="C5000B"/>
                </a:solidFill>
              </a:rPr>
              <a:t>Посмертно</a:t>
            </a:r>
            <a:r>
              <a:rPr lang="en-US" sz="1452" b="1" dirty="0">
                <a:solidFill>
                  <a:srgbClr val="C5000B"/>
                </a:solidFill>
              </a:rPr>
              <a:t> </a:t>
            </a:r>
            <a:r>
              <a:rPr lang="en-US" sz="1452" b="1" dirty="0" err="1">
                <a:solidFill>
                  <a:srgbClr val="C5000B"/>
                </a:solidFill>
              </a:rPr>
              <a:t>награжден</a:t>
            </a:r>
            <a:r>
              <a:rPr lang="en-US" sz="1452" b="1" dirty="0">
                <a:solidFill>
                  <a:srgbClr val="C5000B"/>
                </a:solidFill>
              </a:rPr>
              <a:t> </a:t>
            </a:r>
            <a:r>
              <a:rPr lang="en-US" sz="1452" b="1" dirty="0" err="1">
                <a:solidFill>
                  <a:srgbClr val="C5000B"/>
                </a:solidFill>
              </a:rPr>
              <a:t>орденом</a:t>
            </a:r>
            <a:r>
              <a:rPr lang="en-US" sz="1452" b="1" dirty="0">
                <a:solidFill>
                  <a:srgbClr val="C5000B"/>
                </a:solidFill>
              </a:rPr>
              <a:t> </a:t>
            </a:r>
            <a:r>
              <a:rPr lang="en-US" sz="1452" b="1" dirty="0" err="1">
                <a:solidFill>
                  <a:srgbClr val="C5000B"/>
                </a:solidFill>
              </a:rPr>
              <a:t>Красной</a:t>
            </a:r>
            <a:r>
              <a:rPr lang="en-US" sz="1452" b="1" dirty="0">
                <a:solidFill>
                  <a:srgbClr val="C5000B"/>
                </a:solidFill>
              </a:rPr>
              <a:t> </a:t>
            </a:r>
            <a:r>
              <a:rPr lang="en-US" sz="1452" b="1" dirty="0" err="1">
                <a:solidFill>
                  <a:srgbClr val="C5000B"/>
                </a:solidFill>
              </a:rPr>
              <a:t>Звезды</a:t>
            </a:r>
            <a:endParaRPr lang="en-US" sz="1452" b="1" dirty="0">
              <a:solidFill>
                <a:srgbClr val="C5000B"/>
              </a:solidFill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523521" y="207382"/>
            <a:ext cx="9144960" cy="1036909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FF950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9968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1814" b="1" dirty="0" err="1">
                <a:solidFill>
                  <a:srgbClr val="000080"/>
                </a:solidFill>
              </a:rPr>
              <a:t>За</a:t>
            </a:r>
            <a:r>
              <a:rPr lang="en-US" sz="1814" b="1" dirty="0">
                <a:solidFill>
                  <a:srgbClr val="000080"/>
                </a:solidFill>
              </a:rPr>
              <a:t> </a:t>
            </a:r>
            <a:r>
              <a:rPr lang="en-US" sz="1814" b="1" dirty="0" err="1">
                <a:solidFill>
                  <a:srgbClr val="000080"/>
                </a:solidFill>
              </a:rPr>
              <a:t>героизм</a:t>
            </a:r>
            <a:r>
              <a:rPr lang="en-US" sz="1814" b="1" dirty="0">
                <a:solidFill>
                  <a:srgbClr val="000080"/>
                </a:solidFill>
              </a:rPr>
              <a:t>, </a:t>
            </a:r>
            <a:r>
              <a:rPr lang="en-US" sz="1814" b="1" dirty="0" err="1">
                <a:solidFill>
                  <a:srgbClr val="000080"/>
                </a:solidFill>
              </a:rPr>
              <a:t>проявленный</a:t>
            </a:r>
            <a:r>
              <a:rPr lang="en-US" sz="1814" b="1" dirty="0">
                <a:solidFill>
                  <a:srgbClr val="000080"/>
                </a:solidFill>
              </a:rPr>
              <a:t> в </a:t>
            </a:r>
            <a:r>
              <a:rPr lang="en-US" sz="1814" b="1" dirty="0" err="1">
                <a:solidFill>
                  <a:srgbClr val="000080"/>
                </a:solidFill>
              </a:rPr>
              <a:t>годы</a:t>
            </a:r>
            <a:r>
              <a:rPr lang="en-US" sz="1814" b="1" dirty="0">
                <a:solidFill>
                  <a:srgbClr val="000080"/>
                </a:solidFill>
              </a:rPr>
              <a:t> </a:t>
            </a:r>
            <a:r>
              <a:rPr lang="en-US" sz="1814" b="1" dirty="0" err="1">
                <a:solidFill>
                  <a:srgbClr val="000080"/>
                </a:solidFill>
              </a:rPr>
              <a:t>Афганской</a:t>
            </a:r>
            <a:r>
              <a:rPr lang="en-US" sz="1814" b="1" dirty="0">
                <a:solidFill>
                  <a:srgbClr val="000080"/>
                </a:solidFill>
              </a:rPr>
              <a:t> </a:t>
            </a:r>
            <a:r>
              <a:rPr lang="en-US" sz="1814" b="1" dirty="0" err="1">
                <a:solidFill>
                  <a:srgbClr val="000080"/>
                </a:solidFill>
              </a:rPr>
              <a:t>войны</a:t>
            </a:r>
            <a:r>
              <a:rPr lang="en-US" sz="1814" b="1" dirty="0">
                <a:solidFill>
                  <a:srgbClr val="000080"/>
                </a:solidFill>
              </a:rPr>
              <a:t> (1979-1989) </a:t>
            </a:r>
            <a:r>
              <a:rPr lang="en-US" sz="1814" b="1" dirty="0" err="1">
                <a:solidFill>
                  <a:srgbClr val="000080"/>
                </a:solidFill>
              </a:rPr>
              <a:t>высшее</a:t>
            </a:r>
            <a:r>
              <a:rPr lang="en-US" sz="1814" b="1" dirty="0">
                <a:solidFill>
                  <a:srgbClr val="000080"/>
                </a:solidFill>
              </a:rPr>
              <a:t> </a:t>
            </a:r>
            <a:r>
              <a:rPr lang="en-US" sz="1814" b="1" dirty="0" err="1">
                <a:solidFill>
                  <a:srgbClr val="000080"/>
                </a:solidFill>
              </a:rPr>
              <a:t>звание</a:t>
            </a:r>
            <a:r>
              <a:rPr lang="en-US" sz="1814" b="1" dirty="0">
                <a:solidFill>
                  <a:srgbClr val="000080"/>
                </a:solidFill>
              </a:rPr>
              <a:t> </a:t>
            </a:r>
            <a:r>
              <a:rPr lang="en-US" sz="1814" b="1" i="1" dirty="0" err="1">
                <a:solidFill>
                  <a:srgbClr val="C5000B"/>
                </a:solidFill>
              </a:rPr>
              <a:t>Герой</a:t>
            </a:r>
            <a:r>
              <a:rPr lang="en-US" sz="1814" b="1" i="1" dirty="0">
                <a:solidFill>
                  <a:srgbClr val="C5000B"/>
                </a:solidFill>
              </a:rPr>
              <a:t> </a:t>
            </a:r>
            <a:r>
              <a:rPr lang="en-US" sz="1814" b="1" i="1" dirty="0" err="1">
                <a:solidFill>
                  <a:srgbClr val="C5000B"/>
                </a:solidFill>
              </a:rPr>
              <a:t>Советского</a:t>
            </a:r>
            <a:r>
              <a:rPr lang="en-US" sz="1814" b="1" i="1" dirty="0">
                <a:solidFill>
                  <a:srgbClr val="C5000B"/>
                </a:solidFill>
              </a:rPr>
              <a:t> </a:t>
            </a:r>
            <a:r>
              <a:rPr lang="en-US" sz="1814" b="1" i="1" dirty="0" err="1">
                <a:solidFill>
                  <a:srgbClr val="C5000B"/>
                </a:solidFill>
              </a:rPr>
              <a:t>Союза</a:t>
            </a:r>
            <a:r>
              <a:rPr lang="en-US" sz="1814" b="1" dirty="0">
                <a:solidFill>
                  <a:srgbClr val="000080"/>
                </a:solidFill>
              </a:rPr>
              <a:t> </a:t>
            </a:r>
            <a:r>
              <a:rPr lang="en-US" sz="1814" b="1" dirty="0" err="1">
                <a:solidFill>
                  <a:srgbClr val="000080"/>
                </a:solidFill>
              </a:rPr>
              <a:t>было</a:t>
            </a:r>
            <a:r>
              <a:rPr lang="en-US" sz="1814" b="1" dirty="0">
                <a:solidFill>
                  <a:srgbClr val="000080"/>
                </a:solidFill>
              </a:rPr>
              <a:t> </a:t>
            </a:r>
            <a:r>
              <a:rPr lang="en-US" sz="1814" b="1" dirty="0" err="1">
                <a:solidFill>
                  <a:srgbClr val="000080"/>
                </a:solidFill>
              </a:rPr>
              <a:t>присвоено</a:t>
            </a:r>
            <a:r>
              <a:rPr lang="en-US" sz="1814" b="1" dirty="0">
                <a:solidFill>
                  <a:srgbClr val="000080"/>
                </a:solidFill>
              </a:rPr>
              <a:t> </a:t>
            </a:r>
            <a:r>
              <a:rPr lang="en-US" sz="1814" b="1" i="1" dirty="0">
                <a:solidFill>
                  <a:srgbClr val="C5000B"/>
                </a:solidFill>
              </a:rPr>
              <a:t>86</a:t>
            </a:r>
            <a:r>
              <a:rPr lang="en-US" sz="1814" b="1" dirty="0">
                <a:solidFill>
                  <a:srgbClr val="000080"/>
                </a:solidFill>
              </a:rPr>
              <a:t> </a:t>
            </a:r>
            <a:r>
              <a:rPr lang="en-US" sz="1814" b="1" dirty="0" err="1">
                <a:solidFill>
                  <a:srgbClr val="000080"/>
                </a:solidFill>
              </a:rPr>
              <a:t>раз</a:t>
            </a:r>
            <a:r>
              <a:rPr lang="en-US" sz="1814" b="1" dirty="0">
                <a:solidFill>
                  <a:srgbClr val="000080"/>
                </a:solidFill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1814" b="1" i="1" dirty="0">
                <a:solidFill>
                  <a:srgbClr val="C5000B"/>
                </a:solidFill>
              </a:rPr>
              <a:t>7</a:t>
            </a:r>
            <a:r>
              <a:rPr lang="en-US" sz="1814" b="1" dirty="0">
                <a:solidFill>
                  <a:srgbClr val="000080"/>
                </a:solidFill>
              </a:rPr>
              <a:t> (</a:t>
            </a:r>
            <a:r>
              <a:rPr lang="en-US" sz="1814" b="1" i="1" dirty="0">
                <a:solidFill>
                  <a:srgbClr val="000080"/>
                </a:solidFill>
              </a:rPr>
              <a:t>6 - «</a:t>
            </a:r>
            <a:r>
              <a:rPr lang="en-US" sz="1814" b="1" i="1" dirty="0" err="1">
                <a:solidFill>
                  <a:srgbClr val="000080"/>
                </a:solidFill>
              </a:rPr>
              <a:t>посмертно</a:t>
            </a:r>
            <a:r>
              <a:rPr lang="en-US" sz="1814" b="1" i="1" dirty="0">
                <a:solidFill>
                  <a:srgbClr val="000080"/>
                </a:solidFill>
              </a:rPr>
              <a:t>»</a:t>
            </a:r>
            <a:r>
              <a:rPr lang="en-US" sz="1814" b="1" dirty="0">
                <a:solidFill>
                  <a:srgbClr val="000080"/>
                </a:solidFill>
              </a:rPr>
              <a:t>) </a:t>
            </a:r>
            <a:r>
              <a:rPr lang="en-US" sz="1814" b="1" dirty="0" err="1">
                <a:solidFill>
                  <a:srgbClr val="000080"/>
                </a:solidFill>
              </a:rPr>
              <a:t>были</a:t>
            </a:r>
            <a:r>
              <a:rPr lang="en-US" sz="1814" b="1" dirty="0">
                <a:solidFill>
                  <a:srgbClr val="000080"/>
                </a:solidFill>
              </a:rPr>
              <a:t> </a:t>
            </a:r>
            <a:r>
              <a:rPr lang="en-US" sz="1814" b="1" dirty="0" err="1">
                <a:solidFill>
                  <a:srgbClr val="000080"/>
                </a:solidFill>
              </a:rPr>
              <a:t>удостоены</a:t>
            </a:r>
            <a:r>
              <a:rPr lang="en-US" sz="1814" b="1" dirty="0">
                <a:solidFill>
                  <a:srgbClr val="000080"/>
                </a:solidFill>
              </a:rPr>
              <a:t> </a:t>
            </a:r>
            <a:r>
              <a:rPr lang="en-US" sz="1814" b="1" dirty="0" err="1">
                <a:solidFill>
                  <a:srgbClr val="000080"/>
                </a:solidFill>
              </a:rPr>
              <a:t>звания</a:t>
            </a:r>
            <a:r>
              <a:rPr lang="en-US" sz="1814" b="1" dirty="0">
                <a:solidFill>
                  <a:srgbClr val="000080"/>
                </a:solidFill>
              </a:rPr>
              <a:t> </a:t>
            </a:r>
            <a:r>
              <a:rPr lang="en-US" sz="1814" b="1" dirty="0" err="1">
                <a:solidFill>
                  <a:srgbClr val="C5000B"/>
                </a:solidFill>
              </a:rPr>
              <a:t>Герой</a:t>
            </a:r>
            <a:r>
              <a:rPr lang="en-US" sz="1814" b="1" dirty="0">
                <a:solidFill>
                  <a:srgbClr val="C5000B"/>
                </a:solidFill>
              </a:rPr>
              <a:t> </a:t>
            </a:r>
            <a:r>
              <a:rPr lang="en-US" sz="1814" b="1" dirty="0" err="1">
                <a:solidFill>
                  <a:srgbClr val="C5000B"/>
                </a:solidFill>
              </a:rPr>
              <a:t>Российской</a:t>
            </a:r>
            <a:r>
              <a:rPr lang="en-US" sz="1814" b="1" dirty="0">
                <a:solidFill>
                  <a:srgbClr val="C5000B"/>
                </a:solidFill>
              </a:rPr>
              <a:t> </a:t>
            </a:r>
            <a:r>
              <a:rPr lang="en-US" sz="1814" b="1" dirty="0" err="1">
                <a:solidFill>
                  <a:srgbClr val="C5000B"/>
                </a:solidFill>
              </a:rPr>
              <a:t>Федерации</a:t>
            </a:r>
            <a:endParaRPr lang="en-US" sz="1814" b="1" dirty="0">
              <a:solidFill>
                <a:srgbClr val="C5000B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98"/>
          <a:stretch>
            <a:fillRect/>
          </a:stretch>
        </p:blipFill>
        <p:spPr bwMode="auto">
          <a:xfrm>
            <a:off x="8314843" y="1244093"/>
            <a:ext cx="1949763" cy="237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99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239847" y="3614416"/>
            <a:ext cx="2099757" cy="3243584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1600" b="1" u="sng" dirty="0" smtClean="0">
                <a:solidFill>
                  <a:srgbClr val="C5000B"/>
                </a:solidFill>
              </a:rPr>
              <a:t>Хоменко Игорь</a:t>
            </a:r>
            <a:endParaRPr lang="en-US" sz="1600" b="1" u="sng" dirty="0">
              <a:solidFill>
                <a:srgbClr val="C5000B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400" dirty="0" err="1" smtClean="0"/>
              <a:t>За</a:t>
            </a:r>
            <a:r>
              <a:rPr lang="en-US" sz="1400" dirty="0" smtClean="0"/>
              <a:t> </a:t>
            </a:r>
            <a:r>
              <a:rPr lang="en-US" sz="1400" dirty="0" err="1"/>
              <a:t>мужество</a:t>
            </a:r>
            <a:r>
              <a:rPr lang="en-US" sz="1400" dirty="0"/>
              <a:t> и </a:t>
            </a:r>
            <a:r>
              <a:rPr lang="en-US" sz="1400" dirty="0" err="1"/>
              <a:t>героизм</a:t>
            </a:r>
            <a:r>
              <a:rPr lang="en-US" sz="1400" dirty="0"/>
              <a:t>, </a:t>
            </a:r>
            <a:r>
              <a:rPr lang="en-US" sz="1400" dirty="0" err="1"/>
              <a:t>проявленные</a:t>
            </a:r>
            <a:r>
              <a:rPr lang="en-US" sz="1400" dirty="0"/>
              <a:t> в </a:t>
            </a:r>
            <a:r>
              <a:rPr lang="en-US" sz="1400" dirty="0" err="1"/>
              <a:t>ходе</a:t>
            </a:r>
            <a:r>
              <a:rPr lang="en-US" sz="1400" dirty="0"/>
              <a:t> </a:t>
            </a:r>
            <a:r>
              <a:rPr lang="en-US" sz="1400" dirty="0" err="1"/>
              <a:t>контртеррористической</a:t>
            </a:r>
            <a:r>
              <a:rPr lang="en-US" sz="1400" dirty="0"/>
              <a:t> </a:t>
            </a:r>
            <a:r>
              <a:rPr lang="en-US" sz="1400" dirty="0" err="1"/>
              <a:t>операции</a:t>
            </a:r>
            <a:r>
              <a:rPr lang="en-US" sz="1400" dirty="0"/>
              <a:t> в </a:t>
            </a:r>
            <a:r>
              <a:rPr lang="en-US" sz="1400" dirty="0" err="1"/>
              <a:t>Северо-Кавказском</a:t>
            </a:r>
            <a:r>
              <a:rPr lang="en-US" sz="1400" dirty="0"/>
              <a:t> </a:t>
            </a:r>
            <a:r>
              <a:rPr lang="en-US" sz="1400" dirty="0" err="1"/>
              <a:t>регионе</a:t>
            </a:r>
            <a:r>
              <a:rPr lang="en-US" sz="1400" dirty="0"/>
              <a:t>, </a:t>
            </a:r>
          </a:p>
          <a:p>
            <a:pPr>
              <a:lnSpc>
                <a:spcPct val="100000"/>
              </a:lnSpc>
            </a:pPr>
            <a:r>
              <a:rPr lang="en-US" sz="1400" dirty="0" err="1"/>
              <a:t>Указом</a:t>
            </a:r>
            <a:r>
              <a:rPr lang="en-US" sz="1400" dirty="0"/>
              <a:t> </a:t>
            </a:r>
            <a:r>
              <a:rPr lang="en-US" sz="1400" dirty="0" err="1"/>
              <a:t>Президента</a:t>
            </a:r>
            <a:r>
              <a:rPr lang="en-US" sz="1400" dirty="0"/>
              <a:t> </a:t>
            </a:r>
            <a:r>
              <a:rPr lang="en-US" sz="1400" dirty="0" smtClean="0"/>
              <a:t>РФ  </a:t>
            </a:r>
            <a:endParaRPr lang="en-US" sz="1400" dirty="0"/>
          </a:p>
          <a:p>
            <a:pPr algn="ctr">
              <a:lnSpc>
                <a:spcPct val="100000"/>
              </a:lnSpc>
            </a:pPr>
            <a:r>
              <a:rPr lang="en-US" sz="1400" dirty="0"/>
              <a:t> </a:t>
            </a:r>
            <a:r>
              <a:rPr lang="en-US" sz="1400" dirty="0" err="1"/>
              <a:t>гвардии</a:t>
            </a:r>
            <a:r>
              <a:rPr lang="en-US" sz="1400" dirty="0"/>
              <a:t> </a:t>
            </a:r>
            <a:r>
              <a:rPr lang="en-US" sz="1400" dirty="0" err="1"/>
              <a:t>капитану</a:t>
            </a:r>
            <a:r>
              <a:rPr lang="en-US" sz="1400" dirty="0"/>
              <a:t> </a:t>
            </a:r>
            <a:r>
              <a:rPr lang="en-US" sz="1400" b="1" dirty="0" err="1" smtClean="0"/>
              <a:t>присвоено</a:t>
            </a:r>
            <a:r>
              <a:rPr lang="en-US" sz="1400" b="1" dirty="0" smtClean="0"/>
              <a:t> </a:t>
            </a:r>
            <a:r>
              <a:rPr lang="en-US" sz="1400" b="1" dirty="0" err="1">
                <a:solidFill>
                  <a:srgbClr val="C5000B"/>
                </a:solidFill>
              </a:rPr>
              <a:t>звание</a:t>
            </a:r>
            <a:r>
              <a:rPr lang="en-US" sz="1400" b="1" dirty="0">
                <a:solidFill>
                  <a:srgbClr val="C5000B"/>
                </a:solidFill>
              </a:rPr>
              <a:t> </a:t>
            </a:r>
            <a:r>
              <a:rPr lang="en-US" sz="1400" b="1" dirty="0" err="1">
                <a:solidFill>
                  <a:srgbClr val="C5000B"/>
                </a:solidFill>
              </a:rPr>
              <a:t>Героя</a:t>
            </a:r>
            <a:r>
              <a:rPr lang="en-US" sz="1400" b="1" dirty="0">
                <a:solidFill>
                  <a:srgbClr val="C5000B"/>
                </a:solidFill>
              </a:rPr>
              <a:t> </a:t>
            </a:r>
            <a:r>
              <a:rPr lang="en-US" sz="1400" b="1" dirty="0" err="1">
                <a:solidFill>
                  <a:srgbClr val="C5000B"/>
                </a:solidFill>
              </a:rPr>
              <a:t>Российской</a:t>
            </a:r>
            <a:r>
              <a:rPr lang="en-US" sz="1400" b="1" dirty="0">
                <a:solidFill>
                  <a:srgbClr val="C5000B"/>
                </a:solidFill>
              </a:rPr>
              <a:t> </a:t>
            </a:r>
            <a:r>
              <a:rPr lang="en-US" sz="1400" b="1" dirty="0" err="1">
                <a:solidFill>
                  <a:srgbClr val="C5000B"/>
                </a:solidFill>
              </a:rPr>
              <a:t>Федерации</a:t>
            </a:r>
            <a:r>
              <a:rPr lang="en-US" sz="1400" b="1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посмертно</a:t>
            </a:r>
            <a:r>
              <a:rPr lang="en-US" sz="1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873320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1" r="9952"/>
          <a:stretch>
            <a:fillRect/>
          </a:stretch>
        </p:blipFill>
        <p:spPr bwMode="auto">
          <a:xfrm>
            <a:off x="333828" y="207382"/>
            <a:ext cx="4406953" cy="419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911" r="99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938284" y="3940254"/>
            <a:ext cx="3318108" cy="79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33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943" y="207382"/>
            <a:ext cx="3967321" cy="371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8989264" y="668069"/>
            <a:ext cx="3110727" cy="1440131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633" dirty="0"/>
              <a:t>п. </a:t>
            </a:r>
            <a:r>
              <a:rPr lang="en-US" sz="1633" dirty="0" err="1"/>
              <a:t>Половинный</a:t>
            </a:r>
            <a:endParaRPr lang="en-US" sz="1633" dirty="0"/>
          </a:p>
          <a:p>
            <a:r>
              <a:rPr lang="en-US" sz="1633" b="1" dirty="0">
                <a:solidFill>
                  <a:srgbClr val="FF0000"/>
                </a:solidFill>
              </a:rPr>
              <a:t>МБОУ СОШ №10 </a:t>
            </a:r>
            <a:r>
              <a:rPr lang="en-US" sz="1633" b="1" dirty="0" err="1">
                <a:solidFill>
                  <a:srgbClr val="FF0000"/>
                </a:solidFill>
              </a:rPr>
              <a:t>имени</a:t>
            </a:r>
            <a:r>
              <a:rPr lang="en-US" sz="1633" b="1" dirty="0">
                <a:solidFill>
                  <a:srgbClr val="FF0000"/>
                </a:solidFill>
              </a:rPr>
              <a:t> </a:t>
            </a:r>
            <a:r>
              <a:rPr lang="en-US" sz="1633" b="1" dirty="0" err="1">
                <a:solidFill>
                  <a:srgbClr val="FF0000"/>
                </a:solidFill>
              </a:rPr>
              <a:t>воина-интернационалиста</a:t>
            </a:r>
            <a:r>
              <a:rPr lang="en-US" sz="1633" b="1" dirty="0">
                <a:solidFill>
                  <a:srgbClr val="FF0000"/>
                </a:solidFill>
              </a:rPr>
              <a:t> </a:t>
            </a:r>
            <a:r>
              <a:rPr lang="en-US" sz="1633" b="1" dirty="0" err="1">
                <a:solidFill>
                  <a:srgbClr val="FF0000"/>
                </a:solidFill>
              </a:rPr>
              <a:t>Александра</a:t>
            </a:r>
            <a:r>
              <a:rPr lang="en-US" sz="1633" b="1" dirty="0">
                <a:solidFill>
                  <a:srgbClr val="FF0000"/>
                </a:solidFill>
              </a:rPr>
              <a:t> </a:t>
            </a:r>
            <a:r>
              <a:rPr lang="en-US" sz="1633" b="1" dirty="0" err="1">
                <a:solidFill>
                  <a:srgbClr val="FF0000"/>
                </a:solidFill>
              </a:rPr>
              <a:t>Харламова</a:t>
            </a:r>
            <a:endParaRPr lang="en-US" sz="1633" b="1" dirty="0">
              <a:solidFill>
                <a:srgbClr val="FF0000"/>
              </a:solidFill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33828" y="4597888"/>
            <a:ext cx="4327479" cy="797844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633" dirty="0" err="1"/>
              <a:t>Верхний</a:t>
            </a:r>
            <a:r>
              <a:rPr lang="en-US" sz="1633" dirty="0"/>
              <a:t> </a:t>
            </a:r>
            <a:r>
              <a:rPr lang="en-US" sz="1633" dirty="0" err="1" smtClean="0"/>
              <a:t>Тагил</a:t>
            </a:r>
            <a:endParaRPr lang="en-US" sz="1633" dirty="0"/>
          </a:p>
          <a:p>
            <a:r>
              <a:rPr lang="en-US" sz="1633" b="1" dirty="0" err="1">
                <a:solidFill>
                  <a:srgbClr val="FF0000"/>
                </a:solidFill>
              </a:rPr>
              <a:t>Памятник</a:t>
            </a:r>
            <a:r>
              <a:rPr lang="en-US" sz="1633" b="1" dirty="0">
                <a:solidFill>
                  <a:srgbClr val="FF0000"/>
                </a:solidFill>
              </a:rPr>
              <a:t> </a:t>
            </a:r>
            <a:r>
              <a:rPr lang="en-US" sz="1633" b="1" dirty="0" err="1">
                <a:solidFill>
                  <a:srgbClr val="FF0000"/>
                </a:solidFill>
              </a:rPr>
              <a:t>Героям</a:t>
            </a:r>
            <a:r>
              <a:rPr lang="en-US" sz="1633" b="1" dirty="0">
                <a:solidFill>
                  <a:srgbClr val="FF0000"/>
                </a:solidFill>
              </a:rPr>
              <a:t> </a:t>
            </a:r>
            <a:r>
              <a:rPr lang="en-US" sz="1633" b="1" dirty="0" err="1">
                <a:solidFill>
                  <a:srgbClr val="FF0000"/>
                </a:solidFill>
              </a:rPr>
              <a:t>гражданской</a:t>
            </a:r>
            <a:r>
              <a:rPr lang="en-US" sz="1633" b="1" dirty="0">
                <a:solidFill>
                  <a:srgbClr val="FF0000"/>
                </a:solidFill>
              </a:rPr>
              <a:t> </a:t>
            </a:r>
            <a:r>
              <a:rPr lang="en-US" sz="1633" b="1" dirty="0" err="1">
                <a:solidFill>
                  <a:srgbClr val="FF0000"/>
                </a:solidFill>
              </a:rPr>
              <a:t>войны</a:t>
            </a:r>
            <a:endParaRPr lang="en-US" sz="1633" b="1" dirty="0">
              <a:solidFill>
                <a:srgbClr val="FF0000"/>
              </a:solidFill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884439" y="5894541"/>
            <a:ext cx="2989941" cy="558779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633" dirty="0" err="1"/>
              <a:t>Верхний</a:t>
            </a:r>
            <a:r>
              <a:rPr lang="en-US" sz="1633" dirty="0"/>
              <a:t> </a:t>
            </a:r>
            <a:r>
              <a:rPr lang="en-US" sz="1633" dirty="0" err="1"/>
              <a:t>Тагил</a:t>
            </a:r>
            <a:endParaRPr lang="en-US" sz="1633" dirty="0"/>
          </a:p>
          <a:p>
            <a:r>
              <a:rPr lang="en-US" sz="1633" b="1" dirty="0" err="1">
                <a:solidFill>
                  <a:srgbClr val="FF0000"/>
                </a:solidFill>
              </a:rPr>
              <a:t>Мемориал</a:t>
            </a:r>
            <a:r>
              <a:rPr lang="en-US" sz="1633" b="1" dirty="0">
                <a:solidFill>
                  <a:srgbClr val="FF0000"/>
                </a:solidFill>
              </a:rPr>
              <a:t> </a:t>
            </a:r>
            <a:r>
              <a:rPr lang="en-US" sz="1633" b="1" dirty="0" err="1">
                <a:solidFill>
                  <a:srgbClr val="FF0000"/>
                </a:solidFill>
              </a:rPr>
              <a:t>Памяти</a:t>
            </a:r>
            <a:r>
              <a:rPr lang="en-US" sz="1633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9"/>
          <a:stretch>
            <a:fillRect/>
          </a:stretch>
        </p:blipFill>
        <p:spPr bwMode="auto">
          <a:xfrm>
            <a:off x="6981371" y="2635864"/>
            <a:ext cx="4765904" cy="381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0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0778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epo.ucoz.com/images/12june/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75657" y="71527"/>
            <a:ext cx="9840685" cy="67864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 </a:t>
            </a:r>
            <a:r>
              <a:rPr lang="ru-RU" sz="9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декабря –</a:t>
            </a:r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115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9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</a:t>
            </a:r>
            <a:endParaRPr lang="ru-RU" sz="9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Героя </a:t>
            </a:r>
            <a:r>
              <a:rPr lang="ru-RU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Отечества</a:t>
            </a:r>
            <a:endParaRPr lang="ru-RU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57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pravoedelo.ru/sites/default/files/ct_news/r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2171" y="548680"/>
            <a:ext cx="9806317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Героями не рождаются, героями становятся в час испытаний.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78743" y="4154714"/>
            <a:ext cx="9913257" cy="2554545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6350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40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О подвигах - стихи слагают.</a:t>
            </a:r>
            <a:br>
              <a:rPr lang="ru-RU" sz="40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</a:br>
            <a:r>
              <a:rPr lang="ru-RU" sz="40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О славе – песни создают.</a:t>
            </a:r>
            <a:br>
              <a:rPr lang="ru-RU" sz="40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</a:br>
            <a:r>
              <a:rPr lang="ru-RU" sz="40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“Герои никогда не умирают,</a:t>
            </a:r>
            <a:br>
              <a:rPr lang="ru-RU" sz="40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</a:br>
            <a:r>
              <a:rPr lang="ru-RU" sz="40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Герои в нашей памяти живут!”</a:t>
            </a:r>
          </a:p>
        </p:txBody>
      </p:sp>
    </p:spTree>
    <p:extLst>
      <p:ext uri="{BB962C8B-B14F-4D97-AF65-F5344CB8AC3E}">
        <p14:creationId xmlns:p14="http://schemas.microsoft.com/office/powerpoint/2010/main" val="32651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30200" y="207382"/>
            <a:ext cx="11531600" cy="207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73808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2000"/>
              </a:lnSpc>
              <a:spcBef>
                <a:spcPts val="726"/>
              </a:spcBef>
            </a:pP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«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Родина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наша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 –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колыбель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героев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огромной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горы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где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плавятся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простые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души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становясь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крепкими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как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алмаз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 и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сталь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вечными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как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5000B"/>
                </a:solidFill>
                <a:latin typeface="Times New Roman" panose="02020603050405020304" pitchFamily="18" charset="0"/>
              </a:rPr>
              <a:t>огонь</a:t>
            </a:r>
            <a:r>
              <a:rPr lang="en-US" sz="2400" b="1" i="1" dirty="0">
                <a:solidFill>
                  <a:srgbClr val="C5000B"/>
                </a:solidFill>
                <a:latin typeface="Times New Roman" panose="02020603050405020304" pitchFamily="18" charset="0"/>
              </a:rPr>
              <a:t>». </a:t>
            </a:r>
          </a:p>
          <a:p>
            <a:pPr algn="r">
              <a:lnSpc>
                <a:spcPct val="92000"/>
              </a:lnSpc>
              <a:spcBef>
                <a:spcPts val="726"/>
              </a:spcBef>
            </a:pPr>
            <a:r>
              <a:rPr lang="en-US" sz="1814" dirty="0">
                <a:latin typeface="Times New Roman" panose="02020603050405020304" pitchFamily="18" charset="0"/>
              </a:rPr>
              <a:t>    </a:t>
            </a:r>
            <a:r>
              <a:rPr lang="en-US" sz="1814" i="1" dirty="0" err="1">
                <a:solidFill>
                  <a:srgbClr val="004586"/>
                </a:solidFill>
                <a:latin typeface="Times New Roman" panose="02020603050405020304" pitchFamily="18" charset="0"/>
              </a:rPr>
              <a:t>Алексей</a:t>
            </a:r>
            <a:r>
              <a:rPr lang="en-US" sz="1814" i="1" dirty="0">
                <a:solidFill>
                  <a:srgbClr val="004586"/>
                </a:solidFill>
                <a:latin typeface="Times New Roman" panose="02020603050405020304" pitchFamily="18" charset="0"/>
              </a:rPr>
              <a:t> </a:t>
            </a:r>
            <a:r>
              <a:rPr lang="en-US" sz="1814" i="1" dirty="0" err="1">
                <a:solidFill>
                  <a:srgbClr val="004586"/>
                </a:solidFill>
                <a:latin typeface="Times New Roman" panose="02020603050405020304" pitchFamily="18" charset="0"/>
              </a:rPr>
              <a:t>Толстой</a:t>
            </a:r>
            <a:r>
              <a:rPr lang="en-US" sz="1814" i="1" dirty="0">
                <a:solidFill>
                  <a:srgbClr val="004586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0271"/>
            <a:ext cx="4913307" cy="355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80" y="3943913"/>
            <a:ext cx="3645375" cy="296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" y="4354379"/>
            <a:ext cx="3479928" cy="248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150" y="1244291"/>
            <a:ext cx="3233538" cy="329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4"/>
          <a:stretch>
            <a:fillRect/>
          </a:stretch>
        </p:blipFill>
        <p:spPr bwMode="auto">
          <a:xfrm>
            <a:off x="8098050" y="1535201"/>
            <a:ext cx="3249541" cy="298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9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t="14955" r="24986" b="9966"/>
          <a:stretch>
            <a:fillRect/>
          </a:stretch>
        </p:blipFill>
        <p:spPr bwMode="auto">
          <a:xfrm>
            <a:off x="3610561" y="4045384"/>
            <a:ext cx="2812616" cy="281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992" t="14955" r="24986" b="99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63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938284" y="414765"/>
            <a:ext cx="7880507" cy="271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33"/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730902" y="207382"/>
            <a:ext cx="8710034" cy="103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0947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996" b="1" i="1">
                <a:solidFill>
                  <a:srgbClr val="C5000B"/>
                </a:solidFill>
                <a:latin typeface="Times New Roman" panose="02020603050405020304" pitchFamily="18" charset="0"/>
              </a:rPr>
              <a:t>«ГЕРОЙ -  это витязь, храбрый воин, доблестный воитель, богатырь … тот, кто совершил подвиг, проявив личное мужество, готовность к самопожертвованию на войне и в мире».  </a:t>
            </a:r>
          </a:p>
          <a:p>
            <a:r>
              <a:rPr lang="en-US" sz="1996" b="1" i="1">
                <a:latin typeface="Times New Roman" panose="02020603050405020304" pitchFamily="18" charset="0"/>
              </a:rPr>
              <a:t>                                                                               </a:t>
            </a:r>
            <a:r>
              <a:rPr lang="en-US" sz="1996" b="1" i="1">
                <a:solidFill>
                  <a:srgbClr val="004586"/>
                </a:solidFill>
                <a:latin typeface="Times New Roman" panose="02020603050405020304" pitchFamily="18" charset="0"/>
              </a:rPr>
              <a:t> - </a:t>
            </a:r>
            <a:r>
              <a:rPr lang="en-US" sz="1996" i="1">
                <a:solidFill>
                  <a:srgbClr val="004586"/>
                </a:solidFill>
                <a:latin typeface="Times New Roman" panose="02020603050405020304" pitchFamily="18" charset="0"/>
              </a:rPr>
              <a:t> толковый словарь В.И.  Даль.</a:t>
            </a:r>
          </a:p>
          <a:p>
            <a:r>
              <a:rPr lang="en-US" sz="1814">
                <a:latin typeface="Times New Roman" panose="02020603050405020304" pitchFamily="18" charset="0"/>
              </a:rPr>
              <a:t> </a:t>
            </a:r>
          </a:p>
          <a:p>
            <a:endParaRPr lang="en-US" sz="1814">
              <a:latin typeface="Times New Roman" panose="02020603050405020304" pitchFamily="18" charset="0"/>
            </a:endParaRPr>
          </a:p>
          <a:p>
            <a:pPr>
              <a:lnSpc>
                <a:spcPct val="92000"/>
              </a:lnSpc>
              <a:spcBef>
                <a:spcPts val="726"/>
              </a:spcBef>
            </a:pPr>
            <a:endParaRPr lang="en-US" sz="1814">
              <a:latin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7" t="5025" r="9952" b="10066"/>
          <a:stretch>
            <a:fillRect/>
          </a:stretch>
        </p:blipFill>
        <p:spPr bwMode="auto">
          <a:xfrm>
            <a:off x="1735224" y="1313419"/>
            <a:ext cx="2484260" cy="387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917" t="5025" r="9952" b="100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r="10037"/>
          <a:stretch>
            <a:fillRect/>
          </a:stretch>
        </p:blipFill>
        <p:spPr bwMode="auto">
          <a:xfrm>
            <a:off x="4961162" y="3895610"/>
            <a:ext cx="2808295" cy="271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063" r="100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0" y="4270050"/>
            <a:ext cx="4010822" cy="258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515" y="1702259"/>
            <a:ext cx="2877422" cy="161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071" y="1538083"/>
            <a:ext cx="3453483" cy="247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9"/>
          <a:stretch>
            <a:fillRect/>
          </a:stretch>
        </p:blipFill>
        <p:spPr bwMode="auto">
          <a:xfrm>
            <a:off x="7537592" y="3318109"/>
            <a:ext cx="3130889" cy="350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00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792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389956" y="3318109"/>
            <a:ext cx="1659054" cy="79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7152" rIns="81646" bIns="40823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2000"/>
              </a:lnSpc>
            </a:pPr>
            <a:r>
              <a:rPr lang="en-US" sz="1633" b="1">
                <a:solidFill>
                  <a:srgbClr val="FF3300"/>
                </a:solidFill>
                <a:latin typeface="Times New Roman" panose="02020603050405020304" pitchFamily="18" charset="0"/>
              </a:rPr>
              <a:t>Золотая Звезда Героя Советского Союза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256392" y="3318109"/>
            <a:ext cx="1659054" cy="92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5520" rIns="81646" bIns="40823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2000"/>
              </a:lnSpc>
            </a:pPr>
            <a:r>
              <a:rPr lang="en-US" sz="1452" b="1">
                <a:solidFill>
                  <a:srgbClr val="FF3300"/>
                </a:solidFill>
                <a:latin typeface="Times New Roman" panose="02020603050405020304" pitchFamily="18" charset="0"/>
              </a:rPr>
              <a:t>Золотая Звезда Героя Социалистического труда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122828" y="3349792"/>
            <a:ext cx="1659054" cy="55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7152" rIns="81646" bIns="40823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2000"/>
              </a:lnSpc>
            </a:pPr>
            <a:r>
              <a:rPr lang="en-US" sz="1633" b="1">
                <a:solidFill>
                  <a:srgbClr val="FF3300"/>
                </a:solidFill>
                <a:latin typeface="Times New Roman" panose="02020603050405020304" pitchFamily="18" charset="0"/>
              </a:rPr>
              <a:t>Золотая Звезда Героя России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730902" y="3318109"/>
            <a:ext cx="1866436" cy="79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7152" rIns="81646" bIns="40823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2000"/>
              </a:lnSpc>
            </a:pPr>
            <a:r>
              <a:rPr lang="en-US" sz="1633" b="1">
                <a:solidFill>
                  <a:srgbClr val="FF3300"/>
                </a:solidFill>
                <a:latin typeface="Times New Roman" panose="02020603050405020304" pitchFamily="18" charset="0"/>
              </a:rPr>
              <a:t>Орден Святого Георгия Победоносца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769787" y="192981"/>
            <a:ext cx="8851169" cy="2953750"/>
            <a:chOff x="1769787" y="192981"/>
            <a:chExt cx="8851169" cy="295375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475" y="192981"/>
              <a:ext cx="1633131" cy="2939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154" y="207382"/>
              <a:ext cx="1633131" cy="2939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752" y="207382"/>
              <a:ext cx="1633131" cy="2939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46" r="30048"/>
            <a:stretch>
              <a:fillRect/>
            </a:stretch>
          </p:blipFill>
          <p:spPr bwMode="auto">
            <a:xfrm>
              <a:off x="1769787" y="207382"/>
              <a:ext cx="1620170" cy="2903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5046" r="3004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264" y="221784"/>
              <a:ext cx="1631692" cy="2888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8989264" y="3349792"/>
            <a:ext cx="1451672" cy="55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7152" rIns="81646" bIns="40823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2000"/>
              </a:lnSpc>
            </a:pPr>
            <a:r>
              <a:rPr lang="en-US" sz="1633" b="1">
                <a:solidFill>
                  <a:srgbClr val="FF3300"/>
                </a:solidFill>
                <a:latin typeface="Times New Roman" panose="02020603050405020304" pitchFamily="18" charset="0"/>
              </a:rPr>
              <a:t>Золотая Звезда Героя Труда России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2" b="20142"/>
          <a:stretch>
            <a:fillRect/>
          </a:stretch>
        </p:blipFill>
        <p:spPr bwMode="auto">
          <a:xfrm>
            <a:off x="1938284" y="4736658"/>
            <a:ext cx="8502653" cy="127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5182" b="201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199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04800" y="1"/>
            <a:ext cx="6010823" cy="446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70869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261"/>
              </a:spcBef>
              <a:spcAft>
                <a:spcPts val="261"/>
              </a:spcAft>
            </a:pPr>
            <a:r>
              <a:rPr lang="ru-RU" b="1" dirty="0" smtClean="0">
                <a:solidFill>
                  <a:srgbClr val="004586"/>
                </a:solidFill>
              </a:rPr>
              <a:t>         </a:t>
            </a:r>
            <a:r>
              <a:rPr lang="en-US" b="1" dirty="0" smtClean="0">
                <a:solidFill>
                  <a:srgbClr val="004586"/>
                </a:solidFill>
              </a:rPr>
              <a:t>В </a:t>
            </a:r>
            <a:r>
              <a:rPr lang="en-US" b="1" i="1" dirty="0">
                <a:solidFill>
                  <a:srgbClr val="C5000B"/>
                </a:solidFill>
              </a:rPr>
              <a:t>1769 </a:t>
            </a:r>
            <a:r>
              <a:rPr lang="en-US" b="1" dirty="0" err="1">
                <a:solidFill>
                  <a:srgbClr val="004586"/>
                </a:solidFill>
              </a:rPr>
              <a:t>году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императрица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Екатерина</a:t>
            </a:r>
            <a:r>
              <a:rPr lang="en-US" b="1" dirty="0">
                <a:solidFill>
                  <a:srgbClr val="004586"/>
                </a:solidFill>
              </a:rPr>
              <a:t> II  </a:t>
            </a:r>
            <a:r>
              <a:rPr lang="en-US" b="1" dirty="0" err="1">
                <a:solidFill>
                  <a:srgbClr val="004586"/>
                </a:solidFill>
              </a:rPr>
              <a:t>учредила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орден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i="1" dirty="0" err="1">
                <a:solidFill>
                  <a:srgbClr val="C5000B"/>
                </a:solidFill>
              </a:rPr>
              <a:t>Святого</a:t>
            </a:r>
            <a:r>
              <a:rPr lang="en-US" b="1" i="1" dirty="0">
                <a:solidFill>
                  <a:srgbClr val="C5000B"/>
                </a:solidFill>
              </a:rPr>
              <a:t> </a:t>
            </a:r>
            <a:r>
              <a:rPr lang="en-US" b="1" i="1" dirty="0" err="1">
                <a:solidFill>
                  <a:srgbClr val="C5000B"/>
                </a:solidFill>
              </a:rPr>
              <a:t>Георгия</a:t>
            </a:r>
            <a:r>
              <a:rPr lang="en-US" b="1" i="1" dirty="0">
                <a:solidFill>
                  <a:srgbClr val="C5000B"/>
                </a:solidFill>
              </a:rPr>
              <a:t> </a:t>
            </a:r>
            <a:r>
              <a:rPr lang="en-US" b="1" i="1" dirty="0" err="1">
                <a:solidFill>
                  <a:srgbClr val="C5000B"/>
                </a:solidFill>
              </a:rPr>
              <a:t>Победоносца</a:t>
            </a:r>
            <a:r>
              <a:rPr lang="en-US" b="1" dirty="0">
                <a:solidFill>
                  <a:srgbClr val="004586"/>
                </a:solidFill>
              </a:rPr>
              <a:t>. </a:t>
            </a:r>
          </a:p>
          <a:p>
            <a:pPr algn="just">
              <a:spcBef>
                <a:spcPts val="261"/>
              </a:spcBef>
              <a:spcAft>
                <a:spcPts val="261"/>
              </a:spcAft>
            </a:pPr>
            <a:r>
              <a:rPr lang="ru-RU" b="1" dirty="0" smtClean="0">
                <a:solidFill>
                  <a:srgbClr val="004586"/>
                </a:solidFill>
              </a:rPr>
              <a:t>        </a:t>
            </a:r>
            <a:r>
              <a:rPr lang="en-US" b="1" dirty="0" err="1" smtClean="0">
                <a:solidFill>
                  <a:srgbClr val="004586"/>
                </a:solidFill>
              </a:rPr>
              <a:t>Этим</a:t>
            </a:r>
            <a:r>
              <a:rPr lang="en-US" b="1" dirty="0" smtClean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орденом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награждались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воины</a:t>
            </a:r>
            <a:r>
              <a:rPr lang="en-US" b="1" dirty="0">
                <a:solidFill>
                  <a:srgbClr val="004586"/>
                </a:solidFill>
              </a:rPr>
              <a:t>, </a:t>
            </a:r>
            <a:r>
              <a:rPr lang="en-US" b="1" dirty="0" err="1">
                <a:solidFill>
                  <a:srgbClr val="004586"/>
                </a:solidFill>
              </a:rPr>
              <a:t>проявившие</a:t>
            </a:r>
            <a:r>
              <a:rPr lang="en-US" b="1" dirty="0">
                <a:solidFill>
                  <a:srgbClr val="004586"/>
                </a:solidFill>
              </a:rPr>
              <a:t> в </a:t>
            </a:r>
            <a:r>
              <a:rPr lang="en-US" b="1" dirty="0" err="1">
                <a:solidFill>
                  <a:srgbClr val="004586"/>
                </a:solidFill>
              </a:rPr>
              <a:t>бою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доблесть</a:t>
            </a:r>
            <a:r>
              <a:rPr lang="en-US" b="1" dirty="0">
                <a:solidFill>
                  <a:srgbClr val="004586"/>
                </a:solidFill>
              </a:rPr>
              <a:t>, </a:t>
            </a:r>
            <a:r>
              <a:rPr lang="en-US" b="1" dirty="0" err="1">
                <a:solidFill>
                  <a:srgbClr val="004586"/>
                </a:solidFill>
              </a:rPr>
              <a:t>отвагу</a:t>
            </a:r>
            <a:r>
              <a:rPr lang="en-US" b="1" dirty="0">
                <a:solidFill>
                  <a:srgbClr val="004586"/>
                </a:solidFill>
              </a:rPr>
              <a:t> и </a:t>
            </a:r>
            <a:r>
              <a:rPr lang="en-US" b="1" dirty="0" err="1">
                <a:solidFill>
                  <a:srgbClr val="004586"/>
                </a:solidFill>
              </a:rPr>
              <a:t>смелость</a:t>
            </a:r>
            <a:r>
              <a:rPr lang="en-US" b="1" dirty="0">
                <a:solidFill>
                  <a:srgbClr val="004586"/>
                </a:solidFill>
              </a:rPr>
              <a:t>. </a:t>
            </a:r>
          </a:p>
          <a:p>
            <a:pPr algn="just">
              <a:spcBef>
                <a:spcPts val="261"/>
              </a:spcBef>
              <a:spcAft>
                <a:spcPts val="261"/>
              </a:spcAft>
            </a:pPr>
            <a:r>
              <a:rPr lang="en-US" b="1" dirty="0" err="1">
                <a:solidFill>
                  <a:srgbClr val="004586"/>
                </a:solidFill>
              </a:rPr>
              <a:t>Орден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Святого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Георгия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имел</a:t>
            </a:r>
            <a:r>
              <a:rPr lang="en-US" b="1" dirty="0">
                <a:solidFill>
                  <a:srgbClr val="004586"/>
                </a:solidFill>
              </a:rPr>
              <a:t> 4 </a:t>
            </a:r>
            <a:r>
              <a:rPr lang="en-US" b="1" dirty="0" err="1">
                <a:solidFill>
                  <a:srgbClr val="004586"/>
                </a:solidFill>
              </a:rPr>
              <a:t>степени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отличия</a:t>
            </a:r>
            <a:r>
              <a:rPr lang="en-US" b="1" dirty="0">
                <a:solidFill>
                  <a:srgbClr val="004586"/>
                </a:solidFill>
              </a:rPr>
              <a:t>. </a:t>
            </a:r>
          </a:p>
          <a:p>
            <a:pPr algn="just">
              <a:spcBef>
                <a:spcPts val="261"/>
              </a:spcBef>
              <a:spcAft>
                <a:spcPts val="261"/>
              </a:spcAft>
            </a:pPr>
            <a:r>
              <a:rPr lang="en-US" b="1" dirty="0" err="1">
                <a:solidFill>
                  <a:srgbClr val="004586"/>
                </a:solidFill>
              </a:rPr>
              <a:t>Кавалерами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всех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четырех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степеней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стали</a:t>
            </a:r>
            <a:r>
              <a:rPr lang="en-US" b="1" dirty="0">
                <a:solidFill>
                  <a:srgbClr val="004586"/>
                </a:solidFill>
              </a:rPr>
              <a:t> М. И. </a:t>
            </a:r>
            <a:r>
              <a:rPr lang="en-US" b="1" dirty="0" err="1">
                <a:solidFill>
                  <a:srgbClr val="004586"/>
                </a:solidFill>
              </a:rPr>
              <a:t>Кутузов</a:t>
            </a:r>
            <a:r>
              <a:rPr lang="en-US" b="1" dirty="0">
                <a:solidFill>
                  <a:srgbClr val="004586"/>
                </a:solidFill>
              </a:rPr>
              <a:t>, М. Б. </a:t>
            </a:r>
            <a:r>
              <a:rPr lang="en-US" b="1" dirty="0" err="1">
                <a:solidFill>
                  <a:srgbClr val="004586"/>
                </a:solidFill>
              </a:rPr>
              <a:t>Барклай-де-Толли</a:t>
            </a:r>
            <a:r>
              <a:rPr lang="en-US" b="1" dirty="0">
                <a:solidFill>
                  <a:srgbClr val="004586"/>
                </a:solidFill>
              </a:rPr>
              <a:t>, </a:t>
            </a:r>
            <a:br>
              <a:rPr lang="en-US" b="1" dirty="0">
                <a:solidFill>
                  <a:srgbClr val="004586"/>
                </a:solidFill>
              </a:rPr>
            </a:br>
            <a:r>
              <a:rPr lang="en-US" b="1" dirty="0">
                <a:solidFill>
                  <a:srgbClr val="004586"/>
                </a:solidFill>
              </a:rPr>
              <a:t>И. Ф. </a:t>
            </a:r>
            <a:r>
              <a:rPr lang="en-US" b="1" dirty="0" err="1">
                <a:solidFill>
                  <a:srgbClr val="004586"/>
                </a:solidFill>
              </a:rPr>
              <a:t>Паскевич</a:t>
            </a:r>
            <a:r>
              <a:rPr lang="en-US" b="1" dirty="0">
                <a:solidFill>
                  <a:srgbClr val="004586"/>
                </a:solidFill>
              </a:rPr>
              <a:t>, И. И. </a:t>
            </a:r>
            <a:r>
              <a:rPr lang="en-US" b="1" dirty="0" err="1">
                <a:solidFill>
                  <a:srgbClr val="004586"/>
                </a:solidFill>
              </a:rPr>
              <a:t>Дибич-Забалканский</a:t>
            </a:r>
            <a:r>
              <a:rPr lang="en-US" b="1" dirty="0">
                <a:solidFill>
                  <a:srgbClr val="004586"/>
                </a:solidFill>
              </a:rPr>
              <a:t>, </a:t>
            </a:r>
            <a:br>
              <a:rPr lang="en-US" b="1" dirty="0">
                <a:solidFill>
                  <a:srgbClr val="004586"/>
                </a:solidFill>
              </a:rPr>
            </a:br>
            <a:r>
              <a:rPr lang="en-US" b="1" dirty="0">
                <a:solidFill>
                  <a:srgbClr val="004586"/>
                </a:solidFill>
              </a:rPr>
              <a:t>А. В. </a:t>
            </a:r>
            <a:r>
              <a:rPr lang="en-US" b="1" dirty="0" err="1">
                <a:solidFill>
                  <a:srgbClr val="004586"/>
                </a:solidFill>
              </a:rPr>
              <a:t>Суворов</a:t>
            </a:r>
            <a:r>
              <a:rPr lang="en-US" b="1" dirty="0">
                <a:solidFill>
                  <a:srgbClr val="004586"/>
                </a:solidFill>
              </a:rPr>
              <a:t>. </a:t>
            </a:r>
          </a:p>
          <a:p>
            <a:pPr algn="just">
              <a:spcBef>
                <a:spcPts val="261"/>
              </a:spcBef>
              <a:spcAft>
                <a:spcPts val="261"/>
              </a:spcAft>
            </a:pPr>
            <a:r>
              <a:rPr lang="en-US" b="1" dirty="0" err="1">
                <a:solidFill>
                  <a:srgbClr val="004586"/>
                </a:solidFill>
              </a:rPr>
              <a:t>Екатерина</a:t>
            </a:r>
            <a:r>
              <a:rPr lang="en-US" b="1" dirty="0">
                <a:solidFill>
                  <a:srgbClr val="004586"/>
                </a:solidFill>
              </a:rPr>
              <a:t> II </a:t>
            </a:r>
            <a:r>
              <a:rPr lang="en-US" b="1" dirty="0" err="1">
                <a:solidFill>
                  <a:srgbClr val="004586"/>
                </a:solidFill>
              </a:rPr>
              <a:t>удостоила</a:t>
            </a:r>
            <a:r>
              <a:rPr lang="en-US" b="1" dirty="0">
                <a:solidFill>
                  <a:srgbClr val="004586"/>
                </a:solidFill>
              </a:rPr>
              <a:t> и </a:t>
            </a:r>
            <a:r>
              <a:rPr lang="en-US" b="1" dirty="0" err="1">
                <a:solidFill>
                  <a:srgbClr val="004586"/>
                </a:solidFill>
              </a:rPr>
              <a:t>себя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этой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награды</a:t>
            </a:r>
            <a:r>
              <a:rPr lang="en-US" b="1" dirty="0">
                <a:solidFill>
                  <a:srgbClr val="004586"/>
                </a:solidFill>
              </a:rPr>
              <a:t> в </a:t>
            </a:r>
            <a:r>
              <a:rPr lang="en-US" b="1" dirty="0" err="1">
                <a:solidFill>
                  <a:srgbClr val="004586"/>
                </a:solidFill>
              </a:rPr>
              <a:t>честь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учреждения</a:t>
            </a:r>
            <a:r>
              <a:rPr lang="en-US" b="1" dirty="0">
                <a:solidFill>
                  <a:srgbClr val="004586"/>
                </a:solidFill>
              </a:rPr>
              <a:t> </a:t>
            </a:r>
            <a:r>
              <a:rPr lang="en-US" b="1" dirty="0" err="1">
                <a:solidFill>
                  <a:srgbClr val="004586"/>
                </a:solidFill>
              </a:rPr>
              <a:t>ордена</a:t>
            </a:r>
            <a:r>
              <a:rPr lang="en-US" b="1" dirty="0">
                <a:solidFill>
                  <a:srgbClr val="004586"/>
                </a:solidFill>
              </a:rPr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819" y="129360"/>
            <a:ext cx="2703644" cy="294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85" y="948748"/>
            <a:ext cx="2315943" cy="314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057" y="4579682"/>
            <a:ext cx="1431510" cy="1594248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50" y="4614245"/>
            <a:ext cx="1425750" cy="1587047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320" y="4640168"/>
            <a:ext cx="1431510" cy="1594248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89" y="4618566"/>
            <a:ext cx="1431510" cy="1608648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18" y="4615685"/>
            <a:ext cx="1431510" cy="1594247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3293467" y="6235855"/>
            <a:ext cx="1451672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9112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lnSpc>
                <a:spcPct val="92000"/>
              </a:lnSpc>
            </a:pPr>
            <a:r>
              <a:rPr lang="en-US" sz="1270" b="1">
                <a:solidFill>
                  <a:srgbClr val="C5000B"/>
                </a:solidFill>
                <a:latin typeface="Constantia" panose="02030602050306030303" pitchFamily="18" charset="0"/>
              </a:rPr>
              <a:t>А. В. Суворов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4951080" y="6348187"/>
            <a:ext cx="1451672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2907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sz="1270" b="1">
                <a:solidFill>
                  <a:srgbClr val="C5000B"/>
                </a:solidFill>
                <a:latin typeface="Times New Roman" panose="02020603050405020304" pitchFamily="18" charset="0"/>
              </a:rPr>
              <a:t>М. Б. Барклай -де-Толли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6515085" y="6221454"/>
            <a:ext cx="1437271" cy="52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9112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lnSpc>
                <a:spcPct val="92000"/>
              </a:lnSpc>
            </a:pPr>
            <a:r>
              <a:rPr lang="en-US" sz="1270" b="1">
                <a:solidFill>
                  <a:srgbClr val="C5000B"/>
                </a:solidFill>
                <a:latin typeface="Constantia" panose="02030602050306030303" pitchFamily="18" charset="0"/>
              </a:rPr>
              <a:t>И. И. Дибич-Забалканский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8266309" y="6333785"/>
            <a:ext cx="1288936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9112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lnSpc>
                <a:spcPct val="92000"/>
              </a:lnSpc>
            </a:pPr>
            <a:r>
              <a:rPr lang="en-US" sz="1270" b="1">
                <a:solidFill>
                  <a:srgbClr val="C5000B"/>
                </a:solidFill>
                <a:latin typeface="Constantia" panose="02030602050306030303" pitchFamily="18" charset="0"/>
              </a:rPr>
              <a:t>М. И. Кутузов</a:t>
            </a:r>
            <a:r>
              <a:rPr lang="en-US" sz="1089">
                <a:solidFill>
                  <a:srgbClr val="C5000B"/>
                </a:solidFill>
                <a:latin typeface="Constantia" panose="02030602050306030303" pitchFamily="18" charset="0"/>
              </a:rPr>
              <a:t>.</a:t>
            </a: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1661775" y="6237296"/>
            <a:ext cx="1588487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9112" rIns="81646" bIns="4082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lnSpc>
                <a:spcPct val="92000"/>
              </a:lnSpc>
            </a:pPr>
            <a:r>
              <a:rPr lang="en-US" sz="1270" b="1">
                <a:solidFill>
                  <a:srgbClr val="C5000B"/>
                </a:solidFill>
                <a:latin typeface="Constantia" panose="02030602050306030303" pitchFamily="18" charset="0"/>
              </a:rPr>
              <a:t>И. Ф. Паскевич</a:t>
            </a: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6" r="30048"/>
          <a:stretch>
            <a:fillRect/>
          </a:stretch>
        </p:blipFill>
        <p:spPr bwMode="auto">
          <a:xfrm>
            <a:off x="10066740" y="3014238"/>
            <a:ext cx="1763221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046" r="300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250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6"/>
          <a:stretch>
            <a:fillRect/>
          </a:stretch>
        </p:blipFill>
        <p:spPr bwMode="auto">
          <a:xfrm>
            <a:off x="1523520" y="1"/>
            <a:ext cx="91247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50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43" y="2214456"/>
            <a:ext cx="2409215" cy="2483667"/>
          </a:xfrm>
          <a:prstGeom prst="rect">
            <a:avLst/>
          </a:prstGeom>
          <a:noFill/>
          <a:ln w="6336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69" y="2489201"/>
            <a:ext cx="1888057" cy="2180412"/>
          </a:xfrm>
          <a:prstGeom prst="rect">
            <a:avLst/>
          </a:prstGeom>
          <a:noFill/>
          <a:ln w="6336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253" y="1960457"/>
            <a:ext cx="2110099" cy="2337326"/>
          </a:xfrm>
          <a:prstGeom prst="rect">
            <a:avLst/>
          </a:prstGeom>
          <a:noFill/>
          <a:ln w="6336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96" y="4769143"/>
            <a:ext cx="1775704" cy="2017839"/>
          </a:xfrm>
          <a:prstGeom prst="rect">
            <a:avLst/>
          </a:prstGeom>
          <a:noFill/>
          <a:ln w="6336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050" y="4669613"/>
            <a:ext cx="1910123" cy="2117369"/>
          </a:xfrm>
          <a:prstGeom prst="rect">
            <a:avLst/>
          </a:prstGeom>
          <a:noFill/>
          <a:ln w="6336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632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0" y="518454"/>
            <a:ext cx="4484631" cy="359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r="9987"/>
          <a:stretch>
            <a:fillRect/>
          </a:stretch>
        </p:blipFill>
        <p:spPr bwMode="auto">
          <a:xfrm>
            <a:off x="8989264" y="207382"/>
            <a:ext cx="2903345" cy="602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970" r="99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1" b="5003"/>
          <a:stretch>
            <a:fillRect/>
          </a:stretch>
        </p:blipFill>
        <p:spPr bwMode="auto">
          <a:xfrm>
            <a:off x="4634247" y="518454"/>
            <a:ext cx="4355017" cy="331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991" b="500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http://100.histrf.ru/upload/medialibrary/263/%D0%93%D0%B5%D0%BD.%20%D0%90%D0%BB%D0%B5%D0%BA%D1%81%D0%B5%D0%B5%D0%B2%20%D1%81%20%D1%87%D0%B8%D0%BD%D0%B0%D0%BC%D0%B8%20%D1%88%D1%82%D0%B0%D0%B1%D0%B0%20%D0%AE%D0%B3%D0%BE-%D0%97%D0%B0%D0%BF%D0%B0%D0%B4%D0%BD%D0%BE%D0%B3%D0%BE%20%D1%84%D1%80%D0%BE%D0%BD%D1%82%D0%B0%201915%20%D0%B3.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2" y="3220898"/>
            <a:ext cx="6544590" cy="357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730902" y="207382"/>
            <a:ext cx="4769781" cy="622145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36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5520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903" b="1" dirty="0" err="1">
                <a:solidFill>
                  <a:srgbClr val="2300DC"/>
                </a:solidFill>
                <a:latin typeface="Times New Roman" panose="02020603050405020304" pitchFamily="18" charset="0"/>
              </a:rPr>
              <a:t>Первая</a:t>
            </a:r>
            <a:r>
              <a:rPr lang="en-US" sz="2903" b="1" dirty="0">
                <a:solidFill>
                  <a:srgbClr val="2300DC"/>
                </a:solidFill>
                <a:latin typeface="Times New Roman" panose="02020603050405020304" pitchFamily="18" charset="0"/>
              </a:rPr>
              <a:t> </a:t>
            </a:r>
            <a:r>
              <a:rPr lang="en-US" sz="2903" b="1" dirty="0" err="1">
                <a:solidFill>
                  <a:srgbClr val="2300DC"/>
                </a:solidFill>
                <a:latin typeface="Times New Roman" panose="02020603050405020304" pitchFamily="18" charset="0"/>
              </a:rPr>
              <a:t>мировая</a:t>
            </a:r>
            <a:r>
              <a:rPr lang="en-US" sz="2903" b="1" dirty="0">
                <a:solidFill>
                  <a:srgbClr val="2300DC"/>
                </a:solidFill>
                <a:latin typeface="Times New Roman" panose="02020603050405020304" pitchFamily="18" charset="0"/>
              </a:rPr>
              <a:t> </a:t>
            </a:r>
            <a:r>
              <a:rPr lang="en-US" sz="2903" b="1" dirty="0" err="1">
                <a:solidFill>
                  <a:srgbClr val="2300DC"/>
                </a:solidFill>
                <a:latin typeface="Times New Roman" panose="02020603050405020304" pitchFamily="18" charset="0"/>
              </a:rPr>
              <a:t>война</a:t>
            </a:r>
            <a:endParaRPr lang="en-US" sz="2903" b="1" dirty="0">
              <a:solidFill>
                <a:srgbClr val="2300D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76" y="3603914"/>
            <a:ext cx="4828827" cy="294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693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447" y="2678682"/>
            <a:ext cx="3693988" cy="250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02" y="207382"/>
            <a:ext cx="8710034" cy="165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730902" y="1866436"/>
            <a:ext cx="8710034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8132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92000"/>
              </a:lnSpc>
              <a:spcAft>
                <a:spcPts val="1179"/>
              </a:spcAft>
            </a:pPr>
            <a:r>
              <a:rPr lang="en-US" sz="1724" b="1">
                <a:solidFill>
                  <a:srgbClr val="000080"/>
                </a:solidFill>
                <a:cs typeface="Times New Roman" panose="02020603050405020304" pitchFamily="18" charset="0"/>
              </a:rPr>
              <a:t>За героические подвиги в Великой Отечественной войне </a:t>
            </a:r>
            <a:r>
              <a:rPr lang="en-US" sz="1724" b="1" i="1">
                <a:solidFill>
                  <a:srgbClr val="FF0D0B"/>
                </a:solidFill>
                <a:cs typeface="Times New Roman" panose="02020603050405020304" pitchFamily="18" charset="0"/>
              </a:rPr>
              <a:t>звания Героя Советского Союза</a:t>
            </a:r>
            <a:r>
              <a:rPr lang="en-US" sz="1724" b="1">
                <a:solidFill>
                  <a:srgbClr val="000080"/>
                </a:solidFill>
                <a:cs typeface="Times New Roman" panose="02020603050405020304" pitchFamily="18" charset="0"/>
              </a:rPr>
              <a:t> удостоены свыше 11 тыс. человек (часть – посмертно), из них 104 – дважды, трое – трижды (Г.К. Жуков, И.Н. Кожедуб и А.И. Покрышкин). </a:t>
            </a:r>
          </a:p>
          <a:p>
            <a:pPr algn="just">
              <a:lnSpc>
                <a:spcPct val="92000"/>
              </a:lnSpc>
              <a:spcAft>
                <a:spcPts val="1179"/>
              </a:spcAft>
            </a:pPr>
            <a:endParaRPr lang="en-US" sz="1724" b="1">
              <a:solidFill>
                <a:srgbClr val="000080"/>
              </a:solidFill>
              <a:cs typeface="Times New Roman" panose="02020603050405020304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82" y="3413159"/>
            <a:ext cx="4049705" cy="33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63" y="2956631"/>
            <a:ext cx="2482821" cy="264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990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532</Words>
  <Application>Microsoft Office PowerPoint</Application>
  <PresentationFormat>Широкоэкранный</PresentationFormat>
  <Paragraphs>80</Paragraphs>
  <Slides>14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Constantia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16</cp:revision>
  <dcterms:created xsi:type="dcterms:W3CDTF">2015-12-04T06:10:14Z</dcterms:created>
  <dcterms:modified xsi:type="dcterms:W3CDTF">2016-12-05T12:32:13Z</dcterms:modified>
</cp:coreProperties>
</file>