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395" r:id="rId4"/>
    <p:sldId id="396" r:id="rId5"/>
    <p:sldId id="390" r:id="rId6"/>
    <p:sldId id="364" r:id="rId7"/>
    <p:sldId id="366" r:id="rId8"/>
    <p:sldId id="408" r:id="rId9"/>
    <p:sldId id="411" r:id="rId10"/>
    <p:sldId id="397" r:id="rId11"/>
    <p:sldId id="398" r:id="rId12"/>
    <p:sldId id="400" r:id="rId13"/>
    <p:sldId id="403" r:id="rId14"/>
    <p:sldId id="404" r:id="rId15"/>
    <p:sldId id="406" r:id="rId16"/>
    <p:sldId id="407" r:id="rId17"/>
    <p:sldId id="40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45" autoAdjust="0"/>
  </p:normalViewPr>
  <p:slideViewPr>
    <p:cSldViewPr>
      <p:cViewPr varScale="1">
        <p:scale>
          <a:sx n="62" d="100"/>
          <a:sy n="62" d="100"/>
        </p:scale>
        <p:origin x="7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ED670-4A70-4A28-B8E0-5153A341CB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4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8F34B-0FA2-419E-83DC-D94E35C16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3AF28-C77E-4B04-9CC4-91E2F35D3B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8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321A5-5053-4465-B6A5-B7A8979F94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3E61-3B1C-45E3-A215-BDB304471A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7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6885B-3A64-4443-8876-792D5B0297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7E5D7-FFC7-4569-8580-CB860D7943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82A84-D93D-4E33-BA44-8986DD79D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0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E5FD1-34E1-4E15-AF76-50AA91D272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4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AF4501-DE24-4068-88FA-457AEF4DBC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C0E7B-2CC7-4EDB-827D-D2BD511CB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823685-8F43-4B96-9975-FB6544EA4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2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vgd.ru/file.php?fid=134267&amp;key=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gif"/><Relationship Id="rId2" Type="http://schemas.openxmlformats.org/officeDocument/2006/relationships/hyperlink" Target="http://www.prond.ru/assets/post/m6ndt/thum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vgd.ru/file.php?fid=134267&amp;key=0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tribunal-today.ru/upload/iblock/d39/d39516e92c0b1d75aa9493947a3e8f7f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orum.vgd.ru/file.php?fid=134267&amp;key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SC_02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15875"/>
            <a:ext cx="103679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5562600"/>
            <a:ext cx="90678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Солдат войны не выбирает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Воинская </a:t>
            </a:r>
            <a:r>
              <a:rPr lang="ru-RU" dirty="0" smtClean="0"/>
              <a:t>дисциплина.</a:t>
            </a:r>
            <a:endParaRPr lang="ru-RU" dirty="0"/>
          </a:p>
        </p:txBody>
      </p:sp>
      <p:pic>
        <p:nvPicPr>
          <p:cNvPr id="3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69888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0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0185" y="914400"/>
            <a:ext cx="8610600" cy="1752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Воинская </a:t>
            </a:r>
            <a:r>
              <a:rPr lang="ru-RU" sz="2800" b="1" dirty="0">
                <a:solidFill>
                  <a:srgbClr val="FF0000"/>
                </a:solidFill>
              </a:rPr>
              <a:t>дисциплина </a:t>
            </a:r>
            <a:r>
              <a:rPr lang="ru-RU" sz="2800" b="1" dirty="0"/>
              <a:t>есть совокупность всех нравственных, умственных и физических навыков, нужных для того, чтобы офицеры и солдаты всех степеней отвечали своему назначению</a:t>
            </a:r>
            <a:r>
              <a:rPr lang="ru-RU" sz="2800" b="1" dirty="0" smtClean="0"/>
              <a:t>…</a:t>
            </a:r>
            <a:r>
              <a:rPr lang="ru-RU" sz="2800" b="1" dirty="0"/>
              <a:t>	</a:t>
            </a:r>
            <a:r>
              <a:rPr lang="ru-RU" sz="2800" dirty="0"/>
              <a:t>		</a:t>
            </a:r>
          </a:p>
        </p:txBody>
      </p:sp>
      <p:pic>
        <p:nvPicPr>
          <p:cNvPr id="3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69888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7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0185" y="1059498"/>
            <a:ext cx="8763000" cy="12954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Повиновение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ru-RU" sz="2800" b="1" dirty="0">
                <a:solidFill>
                  <a:srgbClr val="FF0000"/>
                </a:solidFill>
              </a:rPr>
              <a:t>основа воинской дисциплины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/>
              <a:t>-</a:t>
            </a:r>
            <a:r>
              <a:rPr lang="ru-RU" sz="2800" b="1" dirty="0"/>
              <a:t> беспрекословное, сознательное подчинение командирам, выполнение их приказов, распоряжений, команд.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94945" y="2542032"/>
            <a:ext cx="8686800" cy="1527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Исполнительность </a:t>
            </a:r>
            <a:r>
              <a:rPr lang="ru-RU" sz="2800" b="1" dirty="0" smtClean="0"/>
              <a:t>– способность безусловно выполнять общие и должностные обязанности, предъявленные требования при строгом и точном соблюдении порядка и правил.</a:t>
            </a:r>
            <a:endParaRPr lang="ru-RU" sz="2800" b="1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0185" y="4724400"/>
            <a:ext cx="8686800" cy="917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Дисциплина – это беспрекословное повиновение и </a:t>
            </a:r>
            <a:r>
              <a:rPr lang="ru-RU" sz="2800" b="1" dirty="0" err="1" smtClean="0">
                <a:solidFill>
                  <a:srgbClr val="FF0000"/>
                </a:solidFill>
              </a:rPr>
              <a:t>стражайшая</a:t>
            </a:r>
            <a:r>
              <a:rPr lang="ru-RU" sz="2800" b="1" dirty="0" smtClean="0">
                <a:solidFill>
                  <a:srgbClr val="FF0000"/>
                </a:solidFill>
              </a:rPr>
              <a:t> исполнительность.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69888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7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553200" cy="47539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Каждый военнослужащий – это подчиненный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45734"/>
            <a:ext cx="8610599" cy="402336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воин-человек</a:t>
            </a:r>
            <a:r>
              <a:rPr lang="ru-RU" sz="2800" b="1" dirty="0"/>
              <a:t> – общечеловеческие нормы права и морали;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воин-гражданин</a:t>
            </a:r>
            <a:r>
              <a:rPr lang="ru-RU" sz="2800" b="1" dirty="0"/>
              <a:t> – требования военной политики государства;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воин-специалист </a:t>
            </a:r>
            <a:r>
              <a:rPr lang="ru-RU" sz="2800" b="1" dirty="0"/>
              <a:t>– логика нормального функционирования области его компетенции;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воин-начальник </a:t>
            </a:r>
            <a:r>
              <a:rPr lang="ru-RU" sz="2800" b="1" dirty="0"/>
              <a:t>– принципы управленческой деятельности.</a:t>
            </a:r>
          </a:p>
        </p:txBody>
      </p:sp>
      <p:pic>
        <p:nvPicPr>
          <p:cNvPr id="4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69888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Rectangle 4"/>
          <p:cNvSpPr>
            <a:spLocks noGrp="1" noChangeArrowheads="1"/>
          </p:cNvSpPr>
          <p:nvPr>
            <p:ph type="title"/>
          </p:nvPr>
        </p:nvSpPr>
        <p:spPr>
          <a:xfrm>
            <a:off x="1177924" y="286605"/>
            <a:ext cx="7188835" cy="85639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Показатели дисциплинированности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/>
              <a:t>   </a:t>
            </a:r>
            <a:r>
              <a:rPr lang="ru-RU" sz="2800" b="1" dirty="0">
                <a:solidFill>
                  <a:srgbClr val="0000FF"/>
                </a:solidFill>
              </a:rPr>
              <a:t>внешние	</a:t>
            </a:r>
            <a:r>
              <a:rPr lang="ru-RU" sz="2800" b="1" dirty="0"/>
              <a:t>		    </a:t>
            </a:r>
            <a:r>
              <a:rPr lang="ru-RU" sz="2800" b="1" dirty="0">
                <a:solidFill>
                  <a:srgbClr val="0000FF"/>
                </a:solidFill>
              </a:rPr>
              <a:t>внутренние</a:t>
            </a:r>
            <a:r>
              <a:rPr lang="ru-RU" sz="2800" b="1" dirty="0"/>
              <a:t>	</a:t>
            </a:r>
          </a:p>
        </p:txBody>
      </p:sp>
      <p:sp>
        <p:nvSpPr>
          <p:cNvPr id="3430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1845734"/>
            <a:ext cx="4373880" cy="402336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00FF"/>
                </a:solidFill>
              </a:rPr>
              <a:t>строгое соблюдение воинского порядка;</a:t>
            </a:r>
          </a:p>
          <a:p>
            <a:r>
              <a:rPr lang="ru-RU" sz="2200" b="1" dirty="0">
                <a:solidFill>
                  <a:srgbClr val="0000FF"/>
                </a:solidFill>
              </a:rPr>
              <a:t>точное и инициативное исполнение приказов и распоряжений;</a:t>
            </a:r>
          </a:p>
          <a:p>
            <a:r>
              <a:rPr lang="ru-RU" sz="2200" b="1" dirty="0">
                <a:solidFill>
                  <a:srgbClr val="0000FF"/>
                </a:solidFill>
              </a:rPr>
              <a:t>добросовестное несение службы;</a:t>
            </a:r>
          </a:p>
          <a:p>
            <a:r>
              <a:rPr lang="ru-RU" sz="2200" b="1" dirty="0">
                <a:solidFill>
                  <a:srgbClr val="0000FF"/>
                </a:solidFill>
              </a:rPr>
              <a:t>добросовестное отношение к боевой технике и оружию, грамотное их использование;</a:t>
            </a:r>
          </a:p>
          <a:p>
            <a:r>
              <a:rPr lang="ru-RU" sz="2200" b="1" dirty="0">
                <a:solidFill>
                  <a:srgbClr val="0000FF"/>
                </a:solidFill>
              </a:rPr>
              <a:t>образцовый внешний вид.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63440" y="1845736"/>
            <a:ext cx="4251960" cy="40233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0000FF"/>
                </a:solidFill>
              </a:rPr>
              <a:t>убеждение в необходимости и целесообразности воинской дисциплины;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0000FF"/>
                </a:solidFill>
              </a:rPr>
              <a:t>знание уставов и наставлений, требований военной службы;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0000FF"/>
                </a:solidFill>
              </a:rPr>
              <a:t>умение управлять собой в соответствии с требованиями воинской дисциплины;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0000FF"/>
                </a:solidFill>
              </a:rPr>
              <a:t>навыки и привычки дисциплинированного поведения;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0000FF"/>
                </a:solidFill>
              </a:rPr>
              <a:t>самодисциплина.</a:t>
            </a:r>
          </a:p>
        </p:txBody>
      </p:sp>
      <p:pic>
        <p:nvPicPr>
          <p:cNvPr id="5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69888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1676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200" b="1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«Право войны» </a:t>
            </a:r>
            <a:r>
              <a:rPr lang="ru-RU" sz="2200" b="1" dirty="0" smtClean="0">
                <a:solidFill>
                  <a:srgbClr val="7030A0"/>
                </a:solidFill>
                <a:effectLst/>
                <a:latin typeface="Arial Rounded MT Bold" panose="020F0704030504030204" pitchFamily="34" charset="0"/>
              </a:rPr>
              <a:t>— это совокупность договорных и обычных юридических норм, применяемых воюющими сторонами в ходе вооруженных конфликтов, регулирующих применение средств и методов ведения вооруженной борьбы, обеспечивающих защиту раненых, больных, военнопленных и гражданского населения.</a:t>
            </a:r>
          </a:p>
          <a:p>
            <a:pPr lvl="1" eaLnBrk="1" hangingPunct="1"/>
            <a:endParaRPr lang="ru-RU" sz="1200" dirty="0" smtClean="0">
              <a:effectLst/>
              <a:latin typeface="Arial Rounded MT Bold" panose="020F0704030504030204" pitchFamily="34" charset="0"/>
            </a:endParaRPr>
          </a:p>
          <a:p>
            <a:pPr eaLnBrk="1" hangingPunct="1"/>
            <a:endParaRPr lang="ru-RU" sz="1400" dirty="0" smtClean="0"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7160" y="19812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kern="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Международные правила поведения в бою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37160" y="2651760"/>
            <a:ext cx="883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Веди боевые действия только против </a:t>
            </a:r>
            <a:r>
              <a:rPr 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</a:rPr>
              <a:t>военных</a:t>
            </a:r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eaLnBrk="1" hangingPunct="1"/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Нападай только на военные объекты.</a:t>
            </a:r>
          </a:p>
          <a:p>
            <a:pPr eaLnBrk="1" hangingPunct="1"/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Щади гражданское население и его имущество. Относись к гражданским лицам  с уважением, защищай их от дурного обращения. Помни, что акты мести и взятие заложников запрещены.</a:t>
            </a:r>
          </a:p>
          <a:p>
            <a:pPr eaLnBrk="1" hangingPunct="1"/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Не разрушай больше, чем того требует боевая задача.</a:t>
            </a:r>
          </a:p>
          <a:p>
            <a:pPr eaLnBrk="1" hangingPunct="1"/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Если неприятел</a:t>
            </a:r>
            <a:r>
              <a:rPr 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</a:rPr>
              <a:t>ь</a:t>
            </a:r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сда</a:t>
            </a:r>
            <a:r>
              <a:rPr 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</a:rPr>
              <a:t>е</a:t>
            </a:r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тся в плен, пощади </a:t>
            </a:r>
            <a:r>
              <a:rPr 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</a:rPr>
              <a:t>его</a:t>
            </a:r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, разоружи </a:t>
            </a:r>
            <a:r>
              <a:rPr 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</a:rPr>
              <a:t>его</a:t>
            </a:r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, обеспечь гуманное отношение к н</a:t>
            </a:r>
            <a:r>
              <a:rPr 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</a:rPr>
              <a:t>е</a:t>
            </a:r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м</a:t>
            </a:r>
            <a:r>
              <a:rPr 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</a:rPr>
              <a:t>у, к его </a:t>
            </a:r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званию, доставь </a:t>
            </a:r>
            <a:r>
              <a:rPr 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</a:rPr>
              <a:t>его</a:t>
            </a:r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к своему командир</a:t>
            </a:r>
            <a:r>
              <a:rPr lang="ru-RU" sz="2000" b="1" kern="0" dirty="0" smtClean="0">
                <a:solidFill>
                  <a:srgbClr val="7030A0"/>
                </a:solidFill>
                <a:latin typeface="Arial" panose="020B0604020202020204" pitchFamily="34" charset="0"/>
              </a:rPr>
              <a:t>у.</a:t>
            </a:r>
          </a:p>
          <a:p>
            <a:pPr eaLnBrk="1" hangingPunct="1"/>
            <a:r>
              <a:rPr lang="ru-RU" sz="2000" b="1" kern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Гуманно относись к больным и раненым. </a:t>
            </a:r>
          </a:p>
          <a:p>
            <a:pPr eaLnBrk="1" hangingPunct="1"/>
            <a:endParaRPr lang="ru-RU" kern="0" dirty="0" smtClean="0">
              <a:solidFill>
                <a:srgbClr val="7030A0"/>
              </a:solidFill>
            </a:endParaRPr>
          </a:p>
        </p:txBody>
      </p:sp>
      <p:pic>
        <p:nvPicPr>
          <p:cNvPr id="8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79" y="1828800"/>
            <a:ext cx="14416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3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85750"/>
            <a:ext cx="8686800" cy="62150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Серьезные нарушения «Права войны» квалифицируются как военные преступления. </a:t>
            </a:r>
          </a:p>
          <a:p>
            <a:pPr eaLnBrk="1" hangingPunct="1">
              <a:buFontTx/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В отношении их установлены санкции уголовного характера. </a:t>
            </a:r>
          </a:p>
          <a:p>
            <a:pPr eaLnBrk="1" hangingPunct="1"/>
            <a:endParaRPr lang="ru-RU" sz="2400" b="1" dirty="0" smtClean="0">
              <a:effectLst/>
              <a:latin typeface="Arial Rounded MT Bold" panose="020F0704030504030204" pitchFamily="34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Как серьезные нарушения квалифицируются следующие действия, направленные против людей:</a:t>
            </a:r>
          </a:p>
          <a:p>
            <a:pPr lvl="1"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—  преднамеренное убийство, пытки, бесчеловечное обращение;</a:t>
            </a:r>
          </a:p>
          <a:p>
            <a:pPr lvl="1"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—   преднамеренное причинение тяжелых страданий, нанесение ущерба здоровью;</a:t>
            </a:r>
          </a:p>
          <a:p>
            <a:pPr lvl="1"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—  бесчеловечное и унижающее обращение, сопровождающееся оскорблением человеческого достоинства;</a:t>
            </a:r>
          </a:p>
          <a:p>
            <a:pPr lvl="1"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— взятие заложников и др.</a:t>
            </a:r>
          </a:p>
          <a:p>
            <a:pPr eaLnBrk="1" hangingPunct="1"/>
            <a:endParaRPr lang="ru-RU" sz="2400" b="1" dirty="0" smtClean="0">
              <a:latin typeface="Arial Rounded MT Bold" panose="020F0704030504030204" pitchFamily="34" charset="0"/>
            </a:endParaRPr>
          </a:p>
        </p:txBody>
      </p:sp>
      <p:pic>
        <p:nvPicPr>
          <p:cNvPr id="5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5105400"/>
            <a:ext cx="1261419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28600"/>
            <a:ext cx="7086600" cy="127476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500" b="1" dirty="0" smtClean="0">
                <a:solidFill>
                  <a:srgbClr val="0070C0"/>
                </a:solidFill>
                <a:latin typeface="Arial Rounded MT Bold" pitchFamily="34" charset="0"/>
              </a:rPr>
              <a:t>Военная служба в России всегда считалась </a:t>
            </a:r>
            <a:r>
              <a:rPr lang="ru-RU" sz="2500" b="1" dirty="0" smtClean="0">
                <a:solidFill>
                  <a:srgbClr val="FF0000"/>
                </a:solidFill>
                <a:latin typeface="Arial Rounded MT Bold" pitchFamily="34" charset="0"/>
              </a:rPr>
              <a:t>почетной обязанностью, </a:t>
            </a:r>
            <a:r>
              <a:rPr lang="ru-RU" sz="2500" b="1" i="1" dirty="0" smtClean="0">
                <a:solidFill>
                  <a:srgbClr val="FF0000"/>
                </a:solidFill>
                <a:latin typeface="Arial Rounded MT Bold" pitchFamily="34" charset="0"/>
              </a:rPr>
              <a:t>священным долгом</a:t>
            </a:r>
            <a:r>
              <a:rPr lang="ru-RU" sz="2500" dirty="0" smtClean="0">
                <a:latin typeface="Arial Rounded MT Bold" pitchFamily="34" charset="0"/>
              </a:rPr>
              <a:t>, </a:t>
            </a:r>
            <a:r>
              <a:rPr lang="ru-RU" sz="2500" b="1" dirty="0" smtClean="0">
                <a:solidFill>
                  <a:srgbClr val="0070C0"/>
                </a:solidFill>
                <a:latin typeface="Arial Rounded MT Bold" pitchFamily="34" charset="0"/>
              </a:rPr>
              <a:t>исключительным по важности и необходимости. </a:t>
            </a:r>
          </a:p>
        </p:txBody>
      </p:sp>
      <p:pic>
        <p:nvPicPr>
          <p:cNvPr id="4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5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12560"/>
            <a:ext cx="4343400" cy="2634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438805"/>
            <a:ext cx="4267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       «</a:t>
            </a:r>
            <a:r>
              <a:rPr lang="ru-RU" sz="2400" dirty="0">
                <a:latin typeface="Georgia" pitchFamily="18" charset="0"/>
              </a:rPr>
              <a:t>Воинская обязанность - это установленный законом долг граждан нести службу в рядах Вооруженных Сил и выполнять другие обязанности, связанные с обороной страны» </a:t>
            </a:r>
          </a:p>
          <a:p>
            <a:pPr algn="r"/>
            <a:r>
              <a:rPr lang="ru-RU" sz="2000" i="1" dirty="0" smtClean="0">
                <a:latin typeface="Georgia" pitchFamily="18" charset="0"/>
              </a:rPr>
              <a:t>Ожегов </a:t>
            </a:r>
            <a:r>
              <a:rPr lang="ru-RU" sz="2000" i="1" dirty="0">
                <a:latin typeface="Georgia" pitchFamily="18" charset="0"/>
              </a:rPr>
              <a:t>С. И. </a:t>
            </a:r>
          </a:p>
          <a:p>
            <a:pPr algn="r"/>
            <a:r>
              <a:rPr lang="ru-RU" sz="2000" i="1" dirty="0">
                <a:latin typeface="Georgia" pitchFamily="18" charset="0"/>
              </a:rPr>
              <a:t>Словарь русского языка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4495800"/>
            <a:ext cx="8497888" cy="1168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Конституцией установлено, что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Отечества является долгом и обязанностью гражданина Российской Федерации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(статья 59). </a:t>
            </a:r>
          </a:p>
        </p:txBody>
      </p:sp>
      <p:pic>
        <p:nvPicPr>
          <p:cNvPr id="5" name="Picture 11" descr="http://forum.vgd.ru/file.php?fid=134267&amp;key=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09550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704850"/>
            <a:ext cx="8458200" cy="59436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</a:rPr>
              <a:t>Военная служба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— </a:t>
            </a:r>
            <a:r>
              <a:rPr lang="ru-RU" sz="2400" dirty="0" smtClean="0">
                <a:solidFill>
                  <a:srgbClr val="FF0000"/>
                </a:solidFill>
                <a:latin typeface="Arial Rounded MT Bold" pitchFamily="34" charset="0"/>
              </a:rPr>
              <a:t>заключается в повседневном выполнении гражданами воинских обязанностей. 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Исполнение обязанностей военной службы в Вооруженных Силах Российской Федерации предусматривает: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- непосредственное участие в боевых действиях,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-  повседневную боевую подготовку, 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- другие виды подготовки и обучения, постоянное совершенствование каждым военнослужащим своего воинского мастерства, 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- несение боевого дежурства, гарнизонной и внутренней службы,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- соблюдение требований воинской дисциплины. </a:t>
            </a:r>
          </a:p>
        </p:txBody>
      </p:sp>
      <p:pic>
        <p:nvPicPr>
          <p:cNvPr id="3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202612" cy="617220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Rounded MT Bold" pitchFamily="34" charset="0"/>
              </a:rPr>
              <a:t>Организация и исполнение обязанностей военной службы строго регламентированы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Федеральными законами и другими нормативно - правовыми актами Российской Федерации, касающимися обороны государства: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Базовым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правовым актом военного законодательства является </a:t>
            </a:r>
            <a:r>
              <a:rPr lang="ru-RU" b="1" i="1" dirty="0">
                <a:solidFill>
                  <a:srgbClr val="FF0000"/>
                </a:solidFill>
                <a:latin typeface="Arial Rounded MT Bold" pitchFamily="34" charset="0"/>
              </a:rPr>
              <a:t>Федеральный закон Российской </a:t>
            </a:r>
            <a:r>
              <a:rPr lang="ru-RU" b="1" i="1" dirty="0" smtClean="0">
                <a:solidFill>
                  <a:srgbClr val="FF0000"/>
                </a:solidFill>
                <a:latin typeface="Arial Rounded MT Bold" pitchFamily="34" charset="0"/>
              </a:rPr>
              <a:t>Федерации «Об </a:t>
            </a:r>
            <a:r>
              <a:rPr lang="ru-RU" b="1" i="1" dirty="0">
                <a:solidFill>
                  <a:srgbClr val="FF0000"/>
                </a:solidFill>
                <a:latin typeface="Arial Rounded MT Bold" pitchFamily="34" charset="0"/>
              </a:rPr>
              <a:t>обороне</a:t>
            </a:r>
            <a:r>
              <a:rPr lang="ru-RU" b="1" i="1" dirty="0" smtClean="0">
                <a:solidFill>
                  <a:srgbClr val="FF0000"/>
                </a:solidFill>
                <a:latin typeface="Arial Rounded MT Bold" pitchFamily="34" charset="0"/>
              </a:rPr>
              <a:t>»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i="1" dirty="0">
                <a:solidFill>
                  <a:srgbClr val="FF0000"/>
                </a:solidFill>
                <a:latin typeface="Arial Rounded MT Bold" pitchFamily="34" charset="0"/>
              </a:rPr>
              <a:t>Федеральный закон Российской Федерации «О статусе военнослужащих»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определяет права, обязанности и ответственность военнослужащих, основы правовой и социальной защиты военнослужащих.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Порядок организации воинского учета граждан, подготовки их к военной службе, призыва на военную службу и ее прохождения определен в </a:t>
            </a:r>
            <a:r>
              <a:rPr lang="ru-RU" b="1" i="1" dirty="0">
                <a:solidFill>
                  <a:srgbClr val="FF0000"/>
                </a:solidFill>
                <a:latin typeface="Arial Rounded MT Bold" pitchFamily="34" charset="0"/>
              </a:rPr>
              <a:t>Федеральном законе Российской Федерации «О воинской обязанности и военной службе».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Повседневная деятельность военнослужащих, их жизнь, быт, несение службы, подготовка к выполнению должностных обязанностей </a:t>
            </a:r>
            <a:r>
              <a:rPr lang="ru-RU" b="1" dirty="0">
                <a:solidFill>
                  <a:srgbClr val="FF0000"/>
                </a:solidFill>
                <a:latin typeface="Arial Rounded MT Bold" pitchFamily="34" charset="0"/>
              </a:rPr>
              <a:t>регламентируются уставами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которые подразделяются на боевые и общевоинские.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i="1" dirty="0">
              <a:latin typeface="Arial Rounded MT Bold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000" dirty="0" smtClean="0">
              <a:latin typeface="Arial Rounded MT Bold" pitchFamily="34" charset="0"/>
            </a:endParaRPr>
          </a:p>
        </p:txBody>
      </p:sp>
      <p:pic>
        <p:nvPicPr>
          <p:cNvPr id="3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52400"/>
            <a:ext cx="807720" cy="5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18744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Статус военнослужащих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86765"/>
            <a:ext cx="8747760" cy="5732462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Статус военнослужащего определен </a:t>
            </a:r>
            <a:r>
              <a:rPr lang="ru-RU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Федеральным законом РФ «О статусе военнослужащих». </a:t>
            </a:r>
          </a:p>
          <a:p>
            <a:pPr algn="just" eaLnBrk="1" hangingPunct="1">
              <a:spcBef>
                <a:spcPct val="0"/>
              </a:spcBef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Статус военнослужащих есть совокупность прав, свобод, гарантированных государством, а также обязанностей и ответственности военнослужащих.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На военнослужащих возлагаются </a:t>
            </a:r>
            <a:r>
              <a:rPr lang="ru-RU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обязанности по подготовке к вооруженной защите и вооруженная защита Российской Федерации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, которые связаны с необходимостью </a:t>
            </a:r>
            <a:r>
              <a:rPr lang="ru-RU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беспрекословного выполнения поставленных задач в любых условиях, в том числе с риском для жизни.</a:t>
            </a:r>
          </a:p>
          <a:p>
            <a:pPr algn="just" eaLnBrk="1" hangingPunct="1">
              <a:spcBef>
                <a:spcPct val="0"/>
              </a:spcBef>
            </a:pPr>
            <a:endParaRPr lang="ru-RU" sz="2200" b="1" dirty="0" smtClean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eaLnBrk="1" hangingPunct="1"/>
            <a:endParaRPr lang="ru-RU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66675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84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096962"/>
            <a:ext cx="8642350" cy="57610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особенностей военной службы является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принятие каждым гражданином Военной присяги на верность своей Родине — Российской Федерации.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чертой военной службы является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обязательности и ответственности за исполнение каждым военнослужащим своих служебных обязанностей.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характерной особенностью военной службы является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беспрекословность служебного подчинения.</a:t>
            </a:r>
          </a:p>
        </p:txBody>
      </p:sp>
      <p:pic>
        <p:nvPicPr>
          <p:cNvPr id="3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457200"/>
            <a:ext cx="8367712" cy="5638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400" dirty="0" smtClean="0">
              <a:latin typeface="Arial Rounded MT Bold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latin typeface="Arial Rounded MT Bold" pitchFamily="34" charset="0"/>
              </a:rPr>
              <a:t>Одним из принципов строительства Вооруженных Сил Российской Федерации является </a:t>
            </a:r>
            <a:r>
              <a:rPr lang="ru-RU" sz="2400" b="1" i="1" dirty="0" smtClean="0">
                <a:solidFill>
                  <a:srgbClr val="FF0000"/>
                </a:solidFill>
                <a:latin typeface="Arial Rounded MT Bold" pitchFamily="34" charset="0"/>
              </a:rPr>
              <a:t>единоначалие</a:t>
            </a:r>
            <a:r>
              <a:rPr lang="en-US" sz="2400" b="1" i="1" dirty="0" smtClean="0">
                <a:solidFill>
                  <a:srgbClr val="FF0000"/>
                </a:solidFill>
                <a:latin typeface="Arial Rounded MT Bold" pitchFamily="34" charset="0"/>
              </a:rPr>
              <a:t> -</a:t>
            </a:r>
            <a:endParaRPr lang="ru-RU" sz="2400" b="1" i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i="1" dirty="0" smtClean="0">
                <a:latin typeface="Arial Rounded MT Bold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i="1" dirty="0" smtClean="0">
                <a:latin typeface="Arial Rounded MT Bold" pitchFamily="34" charset="0"/>
              </a:rPr>
              <a:t>- </a:t>
            </a:r>
            <a:r>
              <a:rPr lang="ru-RU" sz="2200" dirty="0" smtClean="0">
                <a:latin typeface="Arial Rounded MT Bold" pitchFamily="34" charset="0"/>
              </a:rPr>
              <a:t>заключается в наделении командира  всей полнотой распорядительной власти по отношению к подчиненным и возложении на него персональной ответственности перед государством за все стороны жизни и деятельности воинской части, подразделения и каждого военнослужащего. 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200" dirty="0" smtClean="0">
                <a:latin typeface="Arial Rounded MT Bold" pitchFamily="34" charset="0"/>
              </a:rPr>
              <a:t>Единоначалие выражается в праве командира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ru-RU" sz="2200" dirty="0" smtClean="0">
                <a:latin typeface="Arial Rounded MT Bold" pitchFamily="34" charset="0"/>
              </a:rPr>
              <a:t>единолично принимать решения, отдавать приказы в строгом соответствии с требованиями законов и воинских уставов и обеспечивать их выполнение. 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Arial Rounded MT Bold" pitchFamily="34" charset="0"/>
              </a:rPr>
              <a:t>Обсуждение приказа недопустимо</a:t>
            </a:r>
            <a:r>
              <a:rPr lang="ru-RU" sz="2200" dirty="0" smtClean="0">
                <a:latin typeface="Arial Rounded MT Bold" pitchFamily="34" charset="0"/>
              </a:rPr>
              <a:t>, а неповиновение или другое неисполнение приказа является воинским преступлением.</a:t>
            </a:r>
          </a:p>
        </p:txBody>
      </p:sp>
      <p:pic>
        <p:nvPicPr>
          <p:cNvPr id="3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042988" y="476250"/>
            <a:ext cx="7777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Военнослужащий – подчиненный.</a:t>
            </a: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971550" y="1989138"/>
            <a:ext cx="74882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3300"/>
                </a:solidFill>
              </a:rPr>
              <a:t>Военнослужащий</a:t>
            </a:r>
            <a:r>
              <a:rPr lang="ru-RU" sz="2000" b="1" dirty="0"/>
              <a:t> – подчиненный, строго соблюдающий Конституцию и законы РФ, выполняющий требования воинских уставов, приказы командиров и начальников.</a:t>
            </a:r>
          </a:p>
        </p:txBody>
      </p:sp>
      <p:pic>
        <p:nvPicPr>
          <p:cNvPr id="5124" name="Picture 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811588"/>
            <a:ext cx="3455988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9" descr="http://tribunal-today.ru/upload/iblock/d39/d39516e92c0b1d75aa9493947a3e8f7f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789363"/>
            <a:ext cx="440213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http://forum.vgd.ru/file.php?fid=134267&amp;key=0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69888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8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177925" y="152400"/>
            <a:ext cx="7737474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200" dirty="0">
                <a:solidFill>
                  <a:srgbClr val="FF3300"/>
                </a:solidFill>
              </a:rPr>
              <a:t>Приказ </a:t>
            </a:r>
            <a:r>
              <a:rPr lang="ru-RU" sz="2200" dirty="0"/>
              <a:t>— распоряжение командира (начальника), обращенное к подчиненным и требующее </a:t>
            </a:r>
            <a:r>
              <a:rPr lang="ru-RU" sz="2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обязательного</a:t>
            </a:r>
            <a:r>
              <a:rPr lang="ru-RU" sz="2200" dirty="0"/>
              <a:t> выполнения определенных действий, </a:t>
            </a:r>
            <a:r>
              <a:rPr lang="ru-RU" sz="2200" dirty="0" smtClean="0"/>
              <a:t>соблюдения правил</a:t>
            </a:r>
            <a:r>
              <a:rPr lang="ru-RU" sz="2200" dirty="0"/>
              <a:t>.</a:t>
            </a:r>
          </a:p>
        </p:txBody>
      </p:sp>
      <p:pic>
        <p:nvPicPr>
          <p:cNvPr id="12292" name="Picture 11" descr="http://forum.vgd.ru/file.php?fid=134267&amp;key=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69888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25425" y="2133600"/>
            <a:ext cx="8689974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/>
              <a:t>Военнослужащий в целях успешного выполнения поставленной ему задачи обязан проявлять </a:t>
            </a:r>
            <a:r>
              <a:rPr lang="ru-RU" sz="2000" b="1" i="1" u="sng" dirty="0">
                <a:solidFill>
                  <a:srgbClr val="FF3300"/>
                </a:solidFill>
              </a:rPr>
              <a:t>разумную инициативу.</a:t>
            </a:r>
            <a:r>
              <a:rPr lang="ru-RU" sz="2000" b="1" dirty="0"/>
              <a:t> Она особенно необходима, когда полученный приказ не соответствует резко изменившейся обстановке, а условия таковы, что своевременно получить новый приказ нет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3303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1014</TotalTime>
  <Words>933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Georgia</vt:lpstr>
      <vt:lpstr>Times New Roman</vt:lpstr>
      <vt:lpstr>Ретро</vt:lpstr>
      <vt:lpstr>Солдат войны не выбирает …</vt:lpstr>
      <vt:lpstr>Презентация PowerPoint</vt:lpstr>
      <vt:lpstr>Презентация PowerPoint</vt:lpstr>
      <vt:lpstr>Презентация PowerPoint</vt:lpstr>
      <vt:lpstr>Статус военнослужащих</vt:lpstr>
      <vt:lpstr>Презентация PowerPoint</vt:lpstr>
      <vt:lpstr>Презентация PowerPoint</vt:lpstr>
      <vt:lpstr>Презентация PowerPoint</vt:lpstr>
      <vt:lpstr>Презентация PowerPoint</vt:lpstr>
      <vt:lpstr>Воинская дисциплина.</vt:lpstr>
      <vt:lpstr> Воинская дисциплина есть совокупность всех нравственных, умственных и физических навыков, нужных для того, чтобы офицеры и солдаты всех степеней отвечали своему назначению…   </vt:lpstr>
      <vt:lpstr>Повиновение (основа воинской дисциплины) - беспрекословное, сознательное подчинение командирам, выполнение их приказов, распоряжений, команд.</vt:lpstr>
      <vt:lpstr>Каждый военнослужащий – это подчиненный</vt:lpstr>
      <vt:lpstr>Показатели дисциплинированности    внешние       внутренние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School4VT</dc:creator>
  <cp:lastModifiedBy>Windows User</cp:lastModifiedBy>
  <cp:revision>49</cp:revision>
  <cp:lastPrinted>1601-01-01T00:00:00Z</cp:lastPrinted>
  <dcterms:created xsi:type="dcterms:W3CDTF">1601-01-01T00:00:00Z</dcterms:created>
  <dcterms:modified xsi:type="dcterms:W3CDTF">2016-02-20T08:06:03Z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