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1" r:id="rId2"/>
    <p:sldId id="258" r:id="rId3"/>
    <p:sldId id="259" r:id="rId4"/>
    <p:sldId id="260" r:id="rId5"/>
    <p:sldId id="266" r:id="rId6"/>
    <p:sldId id="272" r:id="rId7"/>
    <p:sldId id="261" r:id="rId8"/>
    <p:sldId id="267" r:id="rId9"/>
    <p:sldId id="268" r:id="rId10"/>
    <p:sldId id="263" r:id="rId11"/>
    <p:sldId id="269" r:id="rId12"/>
    <p:sldId id="264" r:id="rId13"/>
    <p:sldId id="265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BEC95-7D98-49A9-B049-25C1941B7C0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B7BE7-07B7-42CD-94F2-CDADA1DCBF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42A2F1-BB63-4038-9ACD-1032E96F3AF1}" type="slidenum">
              <a:rPr lang="en-US"/>
              <a:pPr/>
              <a:t>3</a:t>
            </a:fld>
            <a:endParaRPr lang="en-US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61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97D62E-C319-41D3-B432-59EFA66C208C}" type="slidenum">
              <a:rPr lang="en-US"/>
              <a:pPr/>
              <a:t>13</a:t>
            </a:fld>
            <a:endParaRPr lang="en-US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1937" cy="40052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68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595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B1F713F-7947-47B5-BE91-216450FC0924}" type="slidenum">
              <a:rPr lang="en-US"/>
              <a:pPr/>
              <a:t>4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84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7D1A49-BE58-4C93-A8E3-67FD27341B3D}" type="slidenum">
              <a:rPr lang="en-US"/>
              <a:pPr/>
              <a:t>5</a:t>
            </a:fld>
            <a:endParaRPr lang="en-US"/>
          </a:p>
        </p:txBody>
      </p:sp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3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58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7E942F-2F4E-4388-B750-594AC49F0DF4}" type="slidenum">
              <a:rPr lang="en-US"/>
              <a:pPr/>
              <a:t>6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580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BA2C29-4279-4D72-9FCE-51F82725FBBA}" type="slidenum">
              <a:rPr lang="en-US"/>
              <a:pPr/>
              <a:t>7</a:t>
            </a:fld>
            <a:endParaRPr lang="en-US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03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E20B7A-453B-47D9-9D3C-F081B36C553A}" type="slidenum">
              <a:rPr lang="en-US"/>
              <a:pPr/>
              <a:t>8</a:t>
            </a:fld>
            <a:endParaRPr lang="en-US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5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531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1A23C8E-CC71-4094-AAB5-D8CCE30098BA}" type="slidenum">
              <a:rPr lang="en-US"/>
              <a:pPr/>
              <a:t>9</a:t>
            </a:fld>
            <a:endParaRPr lang="en-US"/>
          </a:p>
        </p:txBody>
      </p:sp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5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181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DDD97F-FE17-4D14-B140-3A3A87B03402}" type="slidenum">
              <a:rPr lang="en-US"/>
              <a:pPr/>
              <a:t>10</a:t>
            </a:fld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27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23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B2DE5E-6F1B-4F5A-806C-DD400E86E37E}" type="slidenum">
              <a:rPr lang="en-US"/>
              <a:pPr/>
              <a:t>12</a:t>
            </a:fld>
            <a:endParaRPr lang="en-US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36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481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38850" cy="48021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409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80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1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681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0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4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88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13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327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19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86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2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255F4-3A3E-4795-9E27-A7B3924DDCAF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609A1-8AEA-4978-BF52-7A116E3446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17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58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6626" name="Picture 2" descr="http://epo.ucoz.com/images/12june/fla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175657" y="71527"/>
              <a:ext cx="9840685" cy="678647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15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9 </a:t>
              </a:r>
              <a:r>
                <a:rPr lang="ru-RU" sz="9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декабря –</a:t>
              </a:r>
              <a:r>
                <a:rPr lang="ru-RU" sz="115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endPara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r>
                <a:rPr lang="ru-RU" sz="9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день </a:t>
              </a:r>
              <a:endParaRPr lang="ru-RU" sz="9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  <a:p>
              <a:pPr algn="ctr"/>
              <a:r>
                <a:rPr lang="ru-RU" sz="115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Героя </a:t>
              </a:r>
              <a:r>
                <a:rPr lang="ru-RU" sz="115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3">
                        <a:satMod val="175000"/>
                        <a:alpha val="40000"/>
                      </a:schemeClr>
                    </a:glow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Отечества</a:t>
              </a:r>
              <a:endPara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32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23520" y="1"/>
            <a:ext cx="9144960" cy="6636216"/>
            <a:chOff x="1523520" y="1"/>
            <a:chExt cx="9144960" cy="6636216"/>
          </a:xfrm>
        </p:grpSpPr>
        <p:sp>
          <p:nvSpPr>
            <p:cNvPr id="15361" name="Text Box 1"/>
            <p:cNvSpPr txBox="1">
              <a:spLocks noChangeArrowheads="1"/>
            </p:cNvSpPr>
            <p:nvPr/>
          </p:nvSpPr>
          <p:spPr bwMode="auto">
            <a:xfrm>
              <a:off x="3597338" y="207382"/>
              <a:ext cx="2073818" cy="6221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2000"/>
                </a:lnSpc>
              </a:pPr>
              <a:r>
                <a:rPr lang="en-US" sz="1633">
                  <a:solidFill>
                    <a:srgbClr val="C5000B"/>
                  </a:solidFill>
                  <a:latin typeface="Verdana" panose="020B0604030504040204" pitchFamily="34" charset="0"/>
                </a:rPr>
                <a:t>Иван Никитович Кожедуб</a:t>
              </a:r>
            </a:p>
          </p:txBody>
        </p:sp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520" y="1"/>
              <a:ext cx="2160227" cy="1684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3" name="Text Box 3"/>
            <p:cNvSpPr txBox="1">
              <a:spLocks noChangeArrowheads="1"/>
            </p:cNvSpPr>
            <p:nvPr/>
          </p:nvSpPr>
          <p:spPr bwMode="auto">
            <a:xfrm>
              <a:off x="1730903" y="6014073"/>
              <a:ext cx="1771386" cy="613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9112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2000"/>
                </a:lnSpc>
              </a:pPr>
              <a:r>
                <a:rPr lang="en-US" sz="1814">
                  <a:solidFill>
                    <a:srgbClr val="C5000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Матросов Александр </a:t>
              </a:r>
            </a:p>
          </p:txBody>
        </p:sp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902" y="3940254"/>
              <a:ext cx="1451672" cy="207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7537592" y="4977163"/>
              <a:ext cx="1659054" cy="1036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5069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8000"/>
                </a:lnSpc>
                <a:spcAft>
                  <a:spcPts val="1633"/>
                </a:spcAft>
              </a:pPr>
              <a:r>
                <a:rPr lang="en-US" sz="1633">
                  <a:solidFill>
                    <a:srgbClr val="C5000B"/>
                  </a:solidFill>
                  <a:latin typeface="Verdana" panose="020B0604030504040204" pitchFamily="34" charset="0"/>
                </a:rPr>
                <a:t>Иван Васильевич Панфилов</a:t>
              </a:r>
            </a:p>
          </p:txBody>
        </p:sp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5746" y="2695964"/>
              <a:ext cx="1710900" cy="23071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9195206" y="2903345"/>
              <a:ext cx="1471835" cy="505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4416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8000"/>
                </a:lnSpc>
                <a:spcAft>
                  <a:spcPts val="1633"/>
                </a:spcAft>
              </a:pPr>
              <a:r>
                <a:rPr lang="en-US" sz="1452">
                  <a:solidFill>
                    <a:srgbClr val="C5000B"/>
                  </a:solidFill>
                  <a:latin typeface="Verdana" panose="020B0604030504040204" pitchFamily="34" charset="0"/>
                </a:rPr>
                <a:t>Николай  Гастелло</a:t>
              </a:r>
            </a:p>
          </p:txBody>
        </p:sp>
        <p:pic>
          <p:nvPicPr>
            <p:cNvPr id="1536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264" y="414765"/>
              <a:ext cx="1637452" cy="2439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1523520" y="3381475"/>
              <a:ext cx="2069498" cy="55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5069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8000"/>
                </a:lnSpc>
                <a:spcAft>
                  <a:spcPts val="1633"/>
                </a:spcAft>
              </a:pPr>
              <a:r>
                <a:rPr lang="en-US" sz="1633">
                  <a:solidFill>
                    <a:srgbClr val="C5000B"/>
                  </a:solidFill>
                  <a:latin typeface="Verdana" panose="020B0604030504040204" pitchFamily="34" charset="0"/>
                </a:rPr>
                <a:t>Зоя  Космодемьянская</a:t>
              </a:r>
            </a:p>
          </p:txBody>
        </p:sp>
        <p:pic>
          <p:nvPicPr>
            <p:cNvPr id="15370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284" y="1659055"/>
              <a:ext cx="1296136" cy="1684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71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538" y="207382"/>
              <a:ext cx="1451672" cy="1866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5878538" y="2137185"/>
              <a:ext cx="1866436" cy="55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1927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2177">
                  <a:solidFill>
                    <a:srgbClr val="C5000B"/>
                  </a:solidFill>
                  <a:latin typeface="Times New Roman" panose="02020603050405020304" pitchFamily="18" charset="0"/>
                </a:rPr>
                <a:t>Жуков Г. К.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5463774" y="5184545"/>
              <a:ext cx="2073818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1927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2177">
                  <a:solidFill>
                    <a:srgbClr val="C5000B"/>
                  </a:solidFill>
                  <a:latin typeface="Times New Roman" panose="02020603050405020304" pitchFamily="18" charset="0"/>
                </a:rPr>
                <a:t>Чуйков В. И.</a:t>
              </a:r>
            </a:p>
          </p:txBody>
        </p:sp>
        <p:pic>
          <p:nvPicPr>
            <p:cNvPr id="15374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808" y="4147636"/>
              <a:ext cx="1451672" cy="1866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75" name="Text Box 15"/>
            <p:cNvSpPr txBox="1">
              <a:spLocks noChangeArrowheads="1"/>
            </p:cNvSpPr>
            <p:nvPr/>
          </p:nvSpPr>
          <p:spPr bwMode="auto">
            <a:xfrm>
              <a:off x="8367119" y="6221453"/>
              <a:ext cx="2073818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1927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1996">
                  <a:solidFill>
                    <a:srgbClr val="C5000B"/>
                  </a:solidFill>
                  <a:latin typeface="Times New Roman" panose="02020603050405020304" pitchFamily="18" charset="0"/>
                </a:rPr>
                <a:t>Василий Зайцев</a:t>
              </a:r>
            </a:p>
          </p:txBody>
        </p:sp>
        <p:pic>
          <p:nvPicPr>
            <p:cNvPr id="15376" name="Picture 1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225" y="53286"/>
              <a:ext cx="1296136" cy="1958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77" name="Text Box 17"/>
            <p:cNvSpPr txBox="1">
              <a:spLocks noChangeArrowheads="1"/>
            </p:cNvSpPr>
            <p:nvPr/>
          </p:nvSpPr>
          <p:spPr bwMode="auto">
            <a:xfrm>
              <a:off x="7537592" y="1866437"/>
              <a:ext cx="1244291" cy="766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1927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996">
                  <a:solidFill>
                    <a:srgbClr val="C5000B"/>
                  </a:solidFill>
                  <a:latin typeface="Times New Roman" panose="02020603050405020304" pitchFamily="18" charset="0"/>
                </a:rPr>
                <a:t>Алексей Маресьев</a:t>
              </a:r>
            </a:p>
          </p:txBody>
        </p:sp>
        <p:pic>
          <p:nvPicPr>
            <p:cNvPr id="15378" name="Picture 1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7582" y="1638893"/>
              <a:ext cx="2132863" cy="1889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79" name="Picture 1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156" y="2695964"/>
              <a:ext cx="1659054" cy="2488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5380" name="Picture 2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397" y="3992100"/>
              <a:ext cx="1864995" cy="2229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3182575" y="6221453"/>
              <a:ext cx="1866436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8988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ts val="1089"/>
                </a:spcBef>
                <a:spcAft>
                  <a:spcPts val="907"/>
                </a:spcAft>
              </a:pPr>
              <a:r>
                <a:rPr lang="en-US" sz="1814">
                  <a:solidFill>
                    <a:srgbClr val="C5000B"/>
                  </a:solidFill>
                  <a:latin typeface="Times New Roman" panose="02020603050405020304" pitchFamily="18" charset="0"/>
                </a:rPr>
                <a:t>Тимошенко С. К.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534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28600" y="228600"/>
            <a:ext cx="11404600" cy="6629400"/>
            <a:chOff x="228600" y="228600"/>
            <a:chExt cx="11404600" cy="6629400"/>
          </a:xfrm>
        </p:grpSpPr>
        <p:sp>
          <p:nvSpPr>
            <p:cNvPr id="2" name="Text Box 2"/>
            <p:cNvSpPr txBox="1">
              <a:spLocks noChangeArrowheads="1"/>
            </p:cNvSpPr>
            <p:nvPr/>
          </p:nvSpPr>
          <p:spPr bwMode="auto">
            <a:xfrm>
              <a:off x="6375400" y="228600"/>
              <a:ext cx="5257800" cy="662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ts val="288"/>
                </a:spcBef>
                <a:spcAft>
                  <a:spcPts val="288"/>
                </a:spcAft>
              </a:pPr>
              <a:r>
                <a:rPr lang="en-US" sz="2200" b="1" dirty="0" err="1">
                  <a:solidFill>
                    <a:srgbClr val="000080"/>
                  </a:solidFill>
                </a:rPr>
                <a:t>Кузнецов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Анатолий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Семёнович</a:t>
              </a:r>
              <a:endParaRPr lang="en-US" sz="2200" b="1" dirty="0">
                <a:solidFill>
                  <a:srgbClr val="000080"/>
                </a:solidFill>
              </a:endParaRPr>
            </a:p>
            <a:p>
              <a:pPr algn="just">
                <a:lnSpc>
                  <a:spcPct val="100000"/>
                </a:lnSpc>
                <a:spcBef>
                  <a:spcPts val="288"/>
                </a:spcBef>
                <a:spcAft>
                  <a:spcPts val="288"/>
                </a:spcAft>
              </a:pPr>
              <a:r>
                <a:rPr lang="en-US" sz="2200" b="1" dirty="0" err="1">
                  <a:solidFill>
                    <a:srgbClr val="C5000B"/>
                  </a:solidFill>
                </a:rPr>
                <a:t>Герой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Советского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Союза</a:t>
              </a:r>
              <a:endParaRPr lang="en-US" sz="2200" b="1" dirty="0">
                <a:solidFill>
                  <a:srgbClr val="C5000B"/>
                </a:solidFill>
              </a:endParaRPr>
            </a:p>
            <a:p>
              <a:pPr algn="just">
                <a:lnSpc>
                  <a:spcPct val="100000"/>
                </a:lnSpc>
                <a:spcBef>
                  <a:spcPts val="288"/>
                </a:spcBef>
                <a:spcAft>
                  <a:spcPts val="288"/>
                </a:spcAft>
              </a:pPr>
              <a:r>
                <a:rPr lang="en-US" sz="2200" dirty="0">
                  <a:solidFill>
                    <a:srgbClr val="000080"/>
                  </a:solidFill>
                </a:rPr>
                <a:t>В </a:t>
              </a:r>
              <a:r>
                <a:rPr lang="en-US" sz="2200" dirty="0" err="1">
                  <a:solidFill>
                    <a:srgbClr val="000080"/>
                  </a:solidFill>
                </a:rPr>
                <a:t>период</a:t>
              </a:r>
              <a:r>
                <a:rPr lang="en-US" sz="2200" dirty="0">
                  <a:solidFill>
                    <a:srgbClr val="000080"/>
                  </a:solidFill>
                </a:rPr>
                <a:t> с 6 </a:t>
              </a:r>
              <a:r>
                <a:rPr lang="en-US" sz="2200" dirty="0" err="1">
                  <a:solidFill>
                    <a:srgbClr val="000080"/>
                  </a:solidFill>
                </a:rPr>
                <a:t>по</a:t>
              </a:r>
              <a:r>
                <a:rPr lang="en-US" sz="2200" dirty="0">
                  <a:solidFill>
                    <a:srgbClr val="000080"/>
                  </a:solidFill>
                </a:rPr>
                <a:t> 11 </a:t>
              </a:r>
              <a:r>
                <a:rPr lang="en-US" sz="2200" dirty="0" err="1">
                  <a:solidFill>
                    <a:srgbClr val="000080"/>
                  </a:solidFill>
                </a:rPr>
                <a:t>апреля</a:t>
              </a:r>
              <a:r>
                <a:rPr lang="en-US" sz="2200" dirty="0">
                  <a:solidFill>
                    <a:srgbClr val="000080"/>
                  </a:solidFill>
                </a:rPr>
                <a:t> 1945 </a:t>
              </a:r>
              <a:r>
                <a:rPr lang="en-US" sz="2200" dirty="0" err="1">
                  <a:solidFill>
                    <a:srgbClr val="000080"/>
                  </a:solidFill>
                </a:rPr>
                <a:t>года</a:t>
              </a:r>
              <a:r>
                <a:rPr lang="en-US" sz="2200" dirty="0">
                  <a:solidFill>
                    <a:srgbClr val="000080"/>
                  </a:solidFill>
                </a:rPr>
                <a:t> </a:t>
              </a:r>
              <a:r>
                <a:rPr lang="en-US" sz="2200" dirty="0" err="1">
                  <a:solidFill>
                    <a:srgbClr val="000080"/>
                  </a:solidFill>
                </a:rPr>
                <a:t>расчёт</a:t>
              </a:r>
              <a:r>
                <a:rPr lang="en-US" sz="2200" dirty="0">
                  <a:solidFill>
                    <a:srgbClr val="000080"/>
                  </a:solidFill>
                </a:rPr>
                <a:t> </a:t>
              </a:r>
              <a:r>
                <a:rPr lang="en-US" sz="2200" dirty="0" err="1">
                  <a:solidFill>
                    <a:srgbClr val="000080"/>
                  </a:solidFill>
                </a:rPr>
                <a:t>Кузнецова</a:t>
              </a:r>
              <a:r>
                <a:rPr lang="en-US" sz="2200" dirty="0">
                  <a:solidFill>
                    <a:srgbClr val="000080"/>
                  </a:solidFill>
                </a:rPr>
                <a:t>, </a:t>
              </a:r>
              <a:r>
                <a:rPr lang="en-US" sz="2200" dirty="0" err="1">
                  <a:solidFill>
                    <a:srgbClr val="000080"/>
                  </a:solidFill>
                </a:rPr>
                <a:t>участвуя</a:t>
              </a:r>
              <a:r>
                <a:rPr lang="en-US" sz="2200" dirty="0">
                  <a:solidFill>
                    <a:srgbClr val="000080"/>
                  </a:solidFill>
                </a:rPr>
                <a:t> </a:t>
              </a:r>
              <a:r>
                <a:rPr lang="en-US" sz="2200" dirty="0" err="1">
                  <a:solidFill>
                    <a:srgbClr val="000080"/>
                  </a:solidFill>
                </a:rPr>
                <a:t>боях</a:t>
              </a:r>
              <a:r>
                <a:rPr lang="en-US" sz="2200" dirty="0">
                  <a:solidFill>
                    <a:srgbClr val="000080"/>
                  </a:solidFill>
                </a:rPr>
                <a:t> </a:t>
              </a:r>
              <a:r>
                <a:rPr lang="en-US" sz="2200" dirty="0" err="1">
                  <a:solidFill>
                    <a:srgbClr val="000080"/>
                  </a:solidFill>
                </a:rPr>
                <a:t>за</a:t>
              </a:r>
              <a:r>
                <a:rPr lang="en-US" sz="2200" dirty="0">
                  <a:solidFill>
                    <a:srgbClr val="000080"/>
                  </a:solidFill>
                </a:rPr>
                <a:t> </a:t>
              </a:r>
              <a:r>
                <a:rPr lang="en-US" sz="2200" dirty="0" err="1">
                  <a:solidFill>
                    <a:srgbClr val="000080"/>
                  </a:solidFill>
                </a:rPr>
                <a:t>Кёнигсберг</a:t>
              </a:r>
              <a:r>
                <a:rPr lang="en-US" sz="2200" dirty="0">
                  <a:solidFill>
                    <a:srgbClr val="000080"/>
                  </a:solidFill>
                </a:rPr>
                <a:t>, </a:t>
              </a:r>
              <a:r>
                <a:rPr lang="en-US" sz="2200" dirty="0" err="1">
                  <a:solidFill>
                    <a:srgbClr val="000080"/>
                  </a:solidFill>
                </a:rPr>
                <a:t>уничтожил</a:t>
              </a:r>
              <a:r>
                <a:rPr lang="en-US" sz="2200" dirty="0">
                  <a:solidFill>
                    <a:srgbClr val="000080"/>
                  </a:solidFill>
                </a:rPr>
                <a:t> </a:t>
              </a:r>
              <a:r>
                <a:rPr lang="en-US" sz="2200" dirty="0" err="1">
                  <a:solidFill>
                    <a:srgbClr val="000080"/>
                  </a:solidFill>
                </a:rPr>
                <a:t>более</a:t>
              </a:r>
              <a:r>
                <a:rPr lang="en-US" sz="2200" dirty="0">
                  <a:solidFill>
                    <a:srgbClr val="000080"/>
                  </a:solidFill>
                </a:rPr>
                <a:t> 100 </a:t>
              </a:r>
              <a:r>
                <a:rPr lang="en-US" sz="2200" dirty="0" err="1">
                  <a:solidFill>
                    <a:srgbClr val="000080"/>
                  </a:solidFill>
                </a:rPr>
                <a:t>солдат</a:t>
              </a:r>
              <a:r>
                <a:rPr lang="en-US" sz="2200" dirty="0">
                  <a:solidFill>
                    <a:srgbClr val="000080"/>
                  </a:solidFill>
                </a:rPr>
                <a:t> и </a:t>
              </a:r>
              <a:r>
                <a:rPr lang="en-US" sz="2200" dirty="0" err="1">
                  <a:solidFill>
                    <a:srgbClr val="000080"/>
                  </a:solidFill>
                </a:rPr>
                <a:t>офицеров</a:t>
              </a:r>
              <a:r>
                <a:rPr lang="en-US" sz="2200" dirty="0">
                  <a:solidFill>
                    <a:srgbClr val="000080"/>
                  </a:solidFill>
                </a:rPr>
                <a:t> </a:t>
              </a:r>
              <a:r>
                <a:rPr lang="en-US" sz="2200" dirty="0" err="1">
                  <a:solidFill>
                    <a:srgbClr val="000080"/>
                  </a:solidFill>
                </a:rPr>
                <a:t>противника</a:t>
              </a:r>
              <a:r>
                <a:rPr lang="en-US" sz="2200" dirty="0">
                  <a:solidFill>
                    <a:srgbClr val="000080"/>
                  </a:solidFill>
                </a:rPr>
                <a:t>, </a:t>
              </a:r>
              <a:r>
                <a:rPr lang="en-US" sz="2200" dirty="0" err="1">
                  <a:solidFill>
                    <a:srgbClr val="000080"/>
                  </a:solidFill>
                </a:rPr>
                <a:t>ещё</a:t>
              </a:r>
              <a:r>
                <a:rPr lang="en-US" sz="2200" dirty="0">
                  <a:solidFill>
                    <a:srgbClr val="000080"/>
                  </a:solidFill>
                </a:rPr>
                <a:t> 80 </a:t>
              </a:r>
              <a:r>
                <a:rPr lang="en-US" sz="2200" dirty="0" err="1">
                  <a:solidFill>
                    <a:srgbClr val="000080"/>
                  </a:solidFill>
                </a:rPr>
                <a:t>взял</a:t>
              </a:r>
              <a:r>
                <a:rPr lang="en-US" sz="2200" dirty="0">
                  <a:solidFill>
                    <a:srgbClr val="000080"/>
                  </a:solidFill>
                </a:rPr>
                <a:t> в </a:t>
              </a:r>
              <a:r>
                <a:rPr lang="en-US" sz="2200" dirty="0" err="1">
                  <a:solidFill>
                    <a:srgbClr val="000080"/>
                  </a:solidFill>
                </a:rPr>
                <a:t>плен</a:t>
              </a:r>
              <a:r>
                <a:rPr lang="en-US" sz="2200" dirty="0">
                  <a:solidFill>
                    <a:srgbClr val="000080"/>
                  </a:solidFill>
                </a:rPr>
                <a:t>.</a:t>
              </a:r>
            </a:p>
            <a:p>
              <a:pPr algn="just">
                <a:lnSpc>
                  <a:spcPct val="100000"/>
                </a:lnSpc>
                <a:spcBef>
                  <a:spcPts val="288"/>
                </a:spcBef>
                <a:spcAft>
                  <a:spcPts val="288"/>
                </a:spcAft>
              </a:pPr>
              <a:r>
                <a:rPr lang="en-US" sz="2200" b="1" dirty="0" err="1">
                  <a:solidFill>
                    <a:srgbClr val="000080"/>
                  </a:solidFill>
                </a:rPr>
                <a:t>Указом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Президиума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Верховного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Совета</a:t>
              </a:r>
              <a:r>
                <a:rPr lang="en-US" sz="2200" b="1" dirty="0">
                  <a:solidFill>
                    <a:srgbClr val="000080"/>
                  </a:solidFill>
                </a:rPr>
                <a:t> СССР </a:t>
              </a:r>
              <a:r>
                <a:rPr lang="en-US" sz="2200" b="1" dirty="0" err="1">
                  <a:solidFill>
                    <a:srgbClr val="000080"/>
                  </a:solidFill>
                </a:rPr>
                <a:t>от</a:t>
              </a:r>
              <a:r>
                <a:rPr lang="en-US" sz="2200" b="1" dirty="0">
                  <a:solidFill>
                    <a:srgbClr val="000080"/>
                  </a:solidFill>
                </a:rPr>
                <a:t>  29 </a:t>
              </a:r>
              <a:r>
                <a:rPr lang="en-US" sz="2200" b="1" dirty="0" err="1">
                  <a:solidFill>
                    <a:srgbClr val="000080"/>
                  </a:solidFill>
                </a:rPr>
                <a:t>июня</a:t>
              </a:r>
              <a:r>
                <a:rPr lang="en-US" sz="2200" b="1" dirty="0">
                  <a:solidFill>
                    <a:srgbClr val="000080"/>
                  </a:solidFill>
                </a:rPr>
                <a:t> 1945 </a:t>
              </a:r>
              <a:r>
                <a:rPr lang="en-US" sz="2200" b="1" dirty="0" err="1">
                  <a:solidFill>
                    <a:srgbClr val="000080"/>
                  </a:solidFill>
                </a:rPr>
                <a:t>года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гвардии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сержант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Анатолий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Кузнецов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был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удостоен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высокого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звания</a:t>
              </a:r>
              <a:r>
                <a:rPr lang="en-US" sz="2200" b="1" dirty="0">
                  <a:solidFill>
                    <a:srgbClr val="C5000B"/>
                  </a:solidFill>
                </a:rPr>
                <a:t>  </a:t>
              </a:r>
              <a:r>
                <a:rPr lang="en-US" sz="2200" b="1" dirty="0" err="1">
                  <a:solidFill>
                    <a:srgbClr val="C5000B"/>
                  </a:solidFill>
                </a:rPr>
                <a:t>Героя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Советского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Союза</a:t>
              </a:r>
              <a:r>
                <a:rPr lang="en-US" sz="2200" b="1" dirty="0">
                  <a:solidFill>
                    <a:srgbClr val="C5000B"/>
                  </a:solidFill>
                </a:rPr>
                <a:t> с </a:t>
              </a:r>
              <a:r>
                <a:rPr lang="en-US" sz="2200" b="1" dirty="0" err="1">
                  <a:solidFill>
                    <a:srgbClr val="C5000B"/>
                  </a:solidFill>
                </a:rPr>
                <a:t>вручением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ордена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Ленина</a:t>
              </a:r>
              <a:r>
                <a:rPr lang="en-US" sz="2200" b="1" dirty="0">
                  <a:solidFill>
                    <a:srgbClr val="C5000B"/>
                  </a:solidFill>
                </a:rPr>
                <a:t> и </a:t>
              </a:r>
              <a:r>
                <a:rPr lang="en-US" sz="2200" b="1" dirty="0" err="1">
                  <a:solidFill>
                    <a:srgbClr val="C5000B"/>
                  </a:solidFill>
                </a:rPr>
                <a:t>и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медали</a:t>
              </a:r>
              <a:r>
                <a:rPr lang="en-US" sz="2200" b="1" dirty="0">
                  <a:solidFill>
                    <a:srgbClr val="C5000B"/>
                  </a:solidFill>
                </a:rPr>
                <a:t> “</a:t>
              </a:r>
              <a:r>
                <a:rPr lang="en-US" sz="2200" b="1" dirty="0" err="1">
                  <a:solidFill>
                    <a:srgbClr val="C5000B"/>
                  </a:solidFill>
                </a:rPr>
                <a:t>Золотая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звезда</a:t>
              </a:r>
              <a:r>
                <a:rPr lang="en-US" sz="2200" b="1" dirty="0">
                  <a:solidFill>
                    <a:srgbClr val="C5000B"/>
                  </a:solidFill>
                </a:rPr>
                <a:t>”</a:t>
              </a:r>
            </a:p>
          </p:txBody>
        </p:sp>
        <p:sp>
          <p:nvSpPr>
            <p:cNvPr id="3" name="Text Box 1"/>
            <p:cNvSpPr txBox="1">
              <a:spLocks noChangeArrowheads="1"/>
            </p:cNvSpPr>
            <p:nvPr/>
          </p:nvSpPr>
          <p:spPr bwMode="auto">
            <a:xfrm>
              <a:off x="228600" y="4546600"/>
              <a:ext cx="9144000" cy="205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2200" b="1" dirty="0" err="1">
                  <a:solidFill>
                    <a:srgbClr val="000080"/>
                  </a:solidFill>
                </a:rPr>
                <a:t>Юрасов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Иван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Михайлович</a:t>
              </a:r>
              <a:endParaRPr lang="en-US" sz="2200" b="1" dirty="0">
                <a:solidFill>
                  <a:srgbClr val="000080"/>
                </a:solidFill>
              </a:endParaRPr>
            </a:p>
            <a:p>
              <a:pPr>
                <a:lnSpc>
                  <a:spcPct val="100000"/>
                </a:lnSpc>
              </a:pPr>
              <a:endParaRPr lang="en-US" sz="2200" b="1" dirty="0">
                <a:solidFill>
                  <a:srgbClr val="000080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en-US" sz="2200" b="1" dirty="0" err="1">
                  <a:solidFill>
                    <a:srgbClr val="C5000B"/>
                  </a:solidFill>
                </a:rPr>
                <a:t>Полный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Кавалер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ордена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Славы</a:t>
              </a:r>
              <a:endParaRPr lang="en-US" sz="2200" b="1" dirty="0">
                <a:solidFill>
                  <a:srgbClr val="C5000B"/>
                </a:solidFill>
              </a:endParaRPr>
            </a:p>
            <a:p>
              <a:pPr>
                <a:spcAft>
                  <a:spcPts val="700"/>
                </a:spcAft>
              </a:pPr>
              <a:r>
                <a:rPr lang="en-US" sz="2200" b="1" dirty="0" err="1">
                  <a:solidFill>
                    <a:srgbClr val="C5000B"/>
                  </a:solidFill>
                </a:rPr>
                <a:t>Награждён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орденами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Отечественной</a:t>
              </a:r>
              <a:r>
                <a:rPr lang="en-US" sz="2200" b="1" dirty="0">
                  <a:solidFill>
                    <a:srgbClr val="C5000B"/>
                  </a:solidFill>
                </a:rPr>
                <a:t> </a:t>
              </a:r>
              <a:r>
                <a:rPr lang="en-US" sz="2200" b="1" dirty="0" err="1">
                  <a:solidFill>
                    <a:srgbClr val="C5000B"/>
                  </a:solidFill>
                </a:rPr>
                <a:t>войны</a:t>
              </a:r>
              <a:r>
                <a:rPr lang="en-US" sz="2200" b="1" dirty="0">
                  <a:solidFill>
                    <a:srgbClr val="C5000B"/>
                  </a:solidFill>
                </a:rPr>
                <a:t> 1-й </a:t>
              </a:r>
              <a:r>
                <a:rPr lang="en-US" sz="2200" b="1" dirty="0" err="1">
                  <a:solidFill>
                    <a:srgbClr val="C5000B"/>
                  </a:solidFill>
                </a:rPr>
                <a:t>степени</a:t>
              </a:r>
              <a:r>
                <a:rPr lang="en-US" sz="2200" b="1" dirty="0">
                  <a:solidFill>
                    <a:srgbClr val="C5000B"/>
                  </a:solidFill>
                </a:rPr>
                <a:t>, </a:t>
              </a:r>
              <a:r>
                <a:rPr lang="en-US" sz="2200" b="1" dirty="0" err="1">
                  <a:solidFill>
                    <a:srgbClr val="C5000B"/>
                  </a:solidFill>
                </a:rPr>
                <a:t>Славы</a:t>
              </a:r>
              <a:r>
                <a:rPr lang="en-US" sz="2200" b="1" dirty="0">
                  <a:solidFill>
                    <a:srgbClr val="C5000B"/>
                  </a:solidFill>
                </a:rPr>
                <a:t> 1-й, 2-й и 3-й </a:t>
              </a:r>
              <a:r>
                <a:rPr lang="en-US" sz="2200" b="1" dirty="0" err="1">
                  <a:solidFill>
                    <a:srgbClr val="C5000B"/>
                  </a:solidFill>
                </a:rPr>
                <a:t>степени</a:t>
              </a:r>
              <a:r>
                <a:rPr lang="en-US" sz="2200" b="1" dirty="0">
                  <a:solidFill>
                    <a:srgbClr val="C5000B"/>
                  </a:solidFill>
                </a:rPr>
                <a:t>, </a:t>
              </a:r>
              <a:r>
                <a:rPr lang="en-US" sz="2200" b="1" dirty="0" err="1">
                  <a:solidFill>
                    <a:srgbClr val="C5000B"/>
                  </a:solidFill>
                </a:rPr>
                <a:t>медалями</a:t>
              </a:r>
              <a:r>
                <a:rPr lang="en-US" sz="2200" b="1" dirty="0">
                  <a:solidFill>
                    <a:srgbClr val="C5000B"/>
                  </a:solidFill>
                </a:rPr>
                <a:t>. </a:t>
              </a:r>
            </a:p>
            <a:p>
              <a:pPr>
                <a:spcAft>
                  <a:spcPts val="700"/>
                </a:spcAft>
              </a:pPr>
              <a:r>
                <a:rPr lang="en-US" sz="2200" b="1" dirty="0" err="1">
                  <a:solidFill>
                    <a:srgbClr val="000080"/>
                  </a:solidFill>
                </a:rPr>
                <a:t>Участник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Парада</a:t>
              </a:r>
              <a:r>
                <a:rPr lang="en-US" sz="2200" b="1" dirty="0">
                  <a:solidFill>
                    <a:srgbClr val="000080"/>
                  </a:solidFill>
                </a:rPr>
                <a:t> </a:t>
              </a:r>
              <a:r>
                <a:rPr lang="en-US" sz="2200" b="1" dirty="0" err="1">
                  <a:solidFill>
                    <a:srgbClr val="000080"/>
                  </a:solidFill>
                </a:rPr>
                <a:t>Победы</a:t>
              </a:r>
              <a:r>
                <a:rPr lang="en-US" sz="2200" b="1" dirty="0">
                  <a:solidFill>
                    <a:srgbClr val="000080"/>
                  </a:solidFill>
                </a:rPr>
                <a:t> 1995 </a:t>
              </a:r>
              <a:r>
                <a:rPr lang="en-US" sz="2200" b="1" dirty="0" err="1">
                  <a:solidFill>
                    <a:srgbClr val="000080"/>
                  </a:solidFill>
                </a:rPr>
                <a:t>года</a:t>
              </a:r>
              <a:r>
                <a:rPr lang="en-US" sz="2200" b="1" dirty="0">
                  <a:solidFill>
                    <a:srgbClr val="000080"/>
                  </a:solidFill>
                </a:rPr>
                <a:t>.</a:t>
              </a: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1600" y="321579"/>
              <a:ext cx="2262156" cy="3578654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00" y="1281606"/>
              <a:ext cx="2235200" cy="3264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809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23521" y="1"/>
            <a:ext cx="9144960" cy="6864566"/>
            <a:chOff x="1523521" y="1"/>
            <a:chExt cx="9144960" cy="6864566"/>
          </a:xfrm>
        </p:grpSpPr>
        <p:pic>
          <p:nvPicPr>
            <p:cNvPr id="17409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8"/>
            <a:stretch>
              <a:fillRect/>
            </a:stretch>
          </p:blipFill>
          <p:spPr bwMode="auto">
            <a:xfrm>
              <a:off x="1523521" y="1"/>
              <a:ext cx="9144960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999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466" y="1093056"/>
              <a:ext cx="1888008" cy="2508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1" name="Text Box 3"/>
            <p:cNvSpPr txBox="1">
              <a:spLocks noChangeArrowheads="1"/>
            </p:cNvSpPr>
            <p:nvPr/>
          </p:nvSpPr>
          <p:spPr bwMode="auto">
            <a:xfrm>
              <a:off x="1832263" y="3561894"/>
              <a:ext cx="1903211" cy="3269846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1633" b="1" u="sng" dirty="0" err="1">
                  <a:solidFill>
                    <a:srgbClr val="C5000B"/>
                  </a:solidFill>
                </a:rPr>
                <a:t>Харламов</a:t>
              </a:r>
              <a:r>
                <a:rPr lang="en-US" sz="1633" b="1" u="sng" dirty="0">
                  <a:solidFill>
                    <a:srgbClr val="C5000B"/>
                  </a:solidFill>
                </a:rPr>
                <a:t> </a:t>
              </a:r>
              <a:r>
                <a:rPr lang="en-US" sz="1633" b="1" u="sng" dirty="0" err="1">
                  <a:solidFill>
                    <a:srgbClr val="C5000B"/>
                  </a:solidFill>
                </a:rPr>
                <a:t>Александр</a:t>
              </a:r>
              <a:endParaRPr lang="en-US" sz="1633" b="1" u="sng" dirty="0">
                <a:solidFill>
                  <a:srgbClr val="C5000B"/>
                </a:solidFill>
              </a:endParaRPr>
            </a:p>
            <a:p>
              <a:r>
                <a:rPr lang="en-US" sz="1452" dirty="0" err="1" smtClean="0">
                  <a:solidFill>
                    <a:srgbClr val="111111"/>
                  </a:solidFill>
                </a:rPr>
                <a:t>Служ</a:t>
              </a:r>
              <a:r>
                <a:rPr lang="ru-RU" sz="1452" dirty="0" smtClean="0">
                  <a:solidFill>
                    <a:srgbClr val="111111"/>
                  </a:solidFill>
                </a:rPr>
                <a:t>и</a:t>
              </a:r>
              <a:r>
                <a:rPr lang="en-US" sz="1452" dirty="0" smtClean="0">
                  <a:solidFill>
                    <a:srgbClr val="111111"/>
                  </a:solidFill>
                </a:rPr>
                <a:t>л </a:t>
              </a:r>
              <a:r>
                <a:rPr lang="en-US" sz="1452" dirty="0" err="1">
                  <a:solidFill>
                    <a:srgbClr val="111111"/>
                  </a:solidFill>
                </a:rPr>
                <a:t>во</a:t>
              </a:r>
              <a:r>
                <a:rPr lang="en-US" sz="1452" dirty="0">
                  <a:solidFill>
                    <a:srgbClr val="111111"/>
                  </a:solidFill>
                </a:rPr>
                <a:t> 2-й </a:t>
              </a:r>
              <a:r>
                <a:rPr lang="en-US" sz="1452" dirty="0" err="1">
                  <a:solidFill>
                    <a:srgbClr val="111111"/>
                  </a:solidFill>
                </a:rPr>
                <a:t>роте</a:t>
              </a:r>
              <a:r>
                <a:rPr lang="en-US" sz="1452" dirty="0">
                  <a:solidFill>
                    <a:srgbClr val="111111"/>
                  </a:solidFill>
                </a:rPr>
                <a:t> 5-го </a:t>
              </a:r>
              <a:r>
                <a:rPr lang="en-US" sz="1452" dirty="0" err="1">
                  <a:solidFill>
                    <a:srgbClr val="111111"/>
                  </a:solidFill>
                </a:rPr>
                <a:t>отдельного</a:t>
              </a:r>
              <a:r>
                <a:rPr lang="en-US" sz="1452" dirty="0">
                  <a:solidFill>
                    <a:srgbClr val="111111"/>
                  </a:solidFill>
                </a:rPr>
                <a:t> </a:t>
              </a:r>
              <a:r>
                <a:rPr lang="en-US" sz="1452" dirty="0" err="1">
                  <a:solidFill>
                    <a:srgbClr val="111111"/>
                  </a:solidFill>
                </a:rPr>
                <a:t>батальона</a:t>
              </a:r>
              <a:r>
                <a:rPr lang="en-US" sz="1452" dirty="0">
                  <a:solidFill>
                    <a:srgbClr val="111111"/>
                  </a:solidFill>
                </a:rPr>
                <a:t> </a:t>
              </a:r>
              <a:r>
                <a:rPr lang="en-US" sz="1452" dirty="0" err="1">
                  <a:solidFill>
                    <a:srgbClr val="111111"/>
                  </a:solidFill>
                </a:rPr>
                <a:t>специального</a:t>
              </a:r>
              <a:r>
                <a:rPr lang="en-US" sz="1452" dirty="0">
                  <a:solidFill>
                    <a:srgbClr val="111111"/>
                  </a:solidFill>
                </a:rPr>
                <a:t> </a:t>
              </a:r>
              <a:r>
                <a:rPr lang="en-US" sz="1452" dirty="0" err="1" smtClean="0">
                  <a:solidFill>
                    <a:srgbClr val="111111"/>
                  </a:solidFill>
                </a:rPr>
                <a:t>назначения</a:t>
              </a:r>
              <a:r>
                <a:rPr lang="en-US" sz="1452" dirty="0" smtClean="0">
                  <a:solidFill>
                    <a:srgbClr val="111111"/>
                  </a:solidFill>
                </a:rPr>
                <a:t>. </a:t>
              </a:r>
              <a:r>
                <a:rPr lang="en-US" sz="1452" dirty="0" err="1">
                  <a:solidFill>
                    <a:srgbClr val="111111"/>
                  </a:solidFill>
                </a:rPr>
                <a:t>Принимал</a:t>
              </a:r>
              <a:r>
                <a:rPr lang="en-US" sz="1452" dirty="0">
                  <a:solidFill>
                    <a:srgbClr val="111111"/>
                  </a:solidFill>
                </a:rPr>
                <a:t> </a:t>
              </a:r>
              <a:r>
                <a:rPr lang="en-US" sz="1452" dirty="0" err="1">
                  <a:solidFill>
                    <a:srgbClr val="111111"/>
                  </a:solidFill>
                </a:rPr>
                <a:t>участие</a:t>
              </a:r>
              <a:r>
                <a:rPr lang="en-US" sz="1452" dirty="0">
                  <a:solidFill>
                    <a:srgbClr val="111111"/>
                  </a:solidFill>
                </a:rPr>
                <a:t> в 24 </a:t>
              </a:r>
              <a:r>
                <a:rPr lang="en-US" sz="1452" dirty="0" err="1">
                  <a:solidFill>
                    <a:srgbClr val="111111"/>
                  </a:solidFill>
                </a:rPr>
                <a:t>боевых</a:t>
              </a:r>
              <a:r>
                <a:rPr lang="en-US" sz="1452" dirty="0">
                  <a:solidFill>
                    <a:srgbClr val="111111"/>
                  </a:solidFill>
                </a:rPr>
                <a:t> </a:t>
              </a:r>
              <a:r>
                <a:rPr lang="en-US" sz="1452" dirty="0" err="1">
                  <a:solidFill>
                    <a:srgbClr val="111111"/>
                  </a:solidFill>
                </a:rPr>
                <a:t>операциях</a:t>
              </a:r>
              <a:r>
                <a:rPr lang="en-US" sz="1452" dirty="0" smtClean="0">
                  <a:solidFill>
                    <a:srgbClr val="111111"/>
                  </a:solidFill>
                </a:rPr>
                <a:t>.</a:t>
              </a:r>
              <a:endParaRPr lang="en-US" sz="1452" dirty="0">
                <a:solidFill>
                  <a:srgbClr val="111111"/>
                </a:solidFill>
              </a:endParaRPr>
            </a:p>
            <a:p>
              <a:r>
                <a:rPr lang="en-US" sz="1452" dirty="0">
                  <a:solidFill>
                    <a:srgbClr val="111111"/>
                  </a:solidFill>
                </a:rPr>
                <a:t>  </a:t>
              </a:r>
              <a:r>
                <a:rPr lang="en-US" sz="1452" b="1" dirty="0" err="1">
                  <a:solidFill>
                    <a:srgbClr val="C5000B"/>
                  </a:solidFill>
                </a:rPr>
                <a:t>Посмертно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награжден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орденом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Красной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Звезды</a:t>
              </a:r>
              <a:endParaRPr lang="en-US" sz="1452" b="1" dirty="0">
                <a:solidFill>
                  <a:srgbClr val="C5000B"/>
                </a:solidFill>
              </a:endParaRPr>
            </a:p>
          </p:txBody>
        </p:sp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4052093" y="3588155"/>
              <a:ext cx="1764884" cy="3243585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1633" b="1" u="sng" dirty="0" err="1">
                  <a:solidFill>
                    <a:srgbClr val="C5000B"/>
                  </a:solidFill>
                </a:rPr>
                <a:t>Поляков</a:t>
              </a:r>
              <a:r>
                <a:rPr lang="en-US" sz="1633" b="1" u="sng" dirty="0">
                  <a:solidFill>
                    <a:srgbClr val="C5000B"/>
                  </a:solidFill>
                </a:rPr>
                <a:t> </a:t>
              </a:r>
              <a:r>
                <a:rPr lang="en-US" sz="1633" b="1" u="sng" dirty="0" err="1">
                  <a:solidFill>
                    <a:srgbClr val="C5000B"/>
                  </a:solidFill>
                </a:rPr>
                <a:t>Сергей</a:t>
              </a:r>
              <a:endParaRPr lang="en-US" sz="1633" b="1" u="sng" dirty="0">
                <a:solidFill>
                  <a:srgbClr val="C5000B"/>
                </a:solidFill>
              </a:endParaRPr>
            </a:p>
            <a:p>
              <a:pPr>
                <a:spcAft>
                  <a:spcPts val="1089"/>
                </a:spcAft>
              </a:pPr>
              <a:r>
                <a:rPr lang="ru-RU" sz="1452" dirty="0" smtClean="0">
                  <a:solidFill>
                    <a:srgbClr val="1A1A1A"/>
                  </a:solidFill>
                </a:rPr>
                <a:t>Служил</a:t>
              </a:r>
              <a:r>
                <a:rPr lang="en-US" sz="1452" dirty="0" smtClean="0">
                  <a:solidFill>
                    <a:srgbClr val="1A1A1A"/>
                  </a:solidFill>
                </a:rPr>
                <a:t>в </a:t>
              </a:r>
              <a:r>
                <a:rPr lang="en-US" sz="1452" dirty="0">
                  <a:solidFill>
                    <a:srgbClr val="1A1A1A"/>
                  </a:solidFill>
                </a:rPr>
                <a:t>781-м </a:t>
              </a:r>
              <a:r>
                <a:rPr lang="en-US" sz="1452" dirty="0" err="1">
                  <a:solidFill>
                    <a:srgbClr val="1A1A1A"/>
                  </a:solidFill>
                </a:rPr>
                <a:t>отдельном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  <a:r>
                <a:rPr lang="en-US" sz="1452" dirty="0" err="1">
                  <a:solidFill>
                    <a:srgbClr val="1A1A1A"/>
                  </a:solidFill>
                </a:rPr>
                <a:t>разведывательном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  <a:r>
                <a:rPr lang="en-US" sz="1452" dirty="0" err="1">
                  <a:solidFill>
                    <a:srgbClr val="1A1A1A"/>
                  </a:solidFill>
                </a:rPr>
                <a:t>батальоне</a:t>
              </a:r>
              <a:r>
                <a:rPr lang="en-US" sz="1452" dirty="0">
                  <a:solidFill>
                    <a:srgbClr val="1A1A1A"/>
                  </a:solidFill>
                </a:rPr>
                <a:t> 108-й </a:t>
              </a:r>
              <a:r>
                <a:rPr lang="en-US" sz="1452" dirty="0" err="1">
                  <a:solidFill>
                    <a:srgbClr val="1A1A1A"/>
                  </a:solidFill>
                </a:rPr>
                <a:t>мотострелковой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  <a:r>
                <a:rPr lang="en-US" sz="1452" dirty="0" err="1" smtClean="0">
                  <a:solidFill>
                    <a:srgbClr val="1A1A1A"/>
                  </a:solidFill>
                </a:rPr>
                <a:t>дивизии</a:t>
              </a:r>
              <a:endParaRPr lang="en-US" sz="1452" dirty="0">
                <a:solidFill>
                  <a:srgbClr val="1A1A1A"/>
                </a:solidFill>
              </a:endParaRPr>
            </a:p>
            <a:p>
              <a:pPr algn="ctr">
                <a:spcAft>
                  <a:spcPts val="1089"/>
                </a:spcAft>
              </a:pPr>
              <a:r>
                <a:rPr lang="en-US" sz="1452" b="1" dirty="0" err="1">
                  <a:solidFill>
                    <a:srgbClr val="C5000B"/>
                  </a:solidFill>
                </a:rPr>
                <a:t>Посмертно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награжден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орденом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Красного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Знамени</a:t>
              </a:r>
              <a:endParaRPr lang="en-US" sz="1452" b="1" dirty="0">
                <a:solidFill>
                  <a:srgbClr val="C5000B"/>
                </a:solidFill>
              </a:endParaRPr>
            </a:p>
          </p:txBody>
        </p:sp>
        <p:pic>
          <p:nvPicPr>
            <p:cNvPr id="17413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595" y="1243894"/>
              <a:ext cx="1764883" cy="2344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1669" y="1231161"/>
              <a:ext cx="1784053" cy="2370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6186353" y="3620983"/>
              <a:ext cx="1914683" cy="3243584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1633" b="1" u="sng" dirty="0" err="1">
                  <a:solidFill>
                    <a:srgbClr val="C5000B"/>
                  </a:solidFill>
                </a:rPr>
                <a:t>Турушкин</a:t>
              </a:r>
              <a:r>
                <a:rPr lang="en-US" sz="1633" b="1" u="sng" dirty="0">
                  <a:solidFill>
                    <a:srgbClr val="C5000B"/>
                  </a:solidFill>
                </a:rPr>
                <a:t> </a:t>
              </a:r>
              <a:r>
                <a:rPr lang="en-US" sz="1633" b="1" u="sng" dirty="0" err="1">
                  <a:solidFill>
                    <a:srgbClr val="C5000B"/>
                  </a:solidFill>
                </a:rPr>
                <a:t>Николай</a:t>
              </a:r>
              <a:endParaRPr lang="en-US" sz="1633" b="1" u="sng" dirty="0">
                <a:solidFill>
                  <a:srgbClr val="C5000B"/>
                </a:solidFill>
              </a:endParaRPr>
            </a:p>
            <a:p>
              <a:pPr>
                <a:spcAft>
                  <a:spcPts val="1089"/>
                </a:spcAft>
              </a:pPr>
              <a:r>
                <a:rPr lang="en-US" sz="1452" dirty="0" err="1">
                  <a:solidFill>
                    <a:srgbClr val="1A1A1A"/>
                  </a:solidFill>
                </a:rPr>
                <a:t>служил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  <a:r>
                <a:rPr lang="en-US" sz="1452" dirty="0" smtClean="0">
                  <a:solidFill>
                    <a:srgbClr val="1A1A1A"/>
                  </a:solidFill>
                </a:rPr>
                <a:t> </a:t>
              </a:r>
              <a:r>
                <a:rPr lang="en-US" sz="1452" dirty="0">
                  <a:solidFill>
                    <a:srgbClr val="1A1A1A"/>
                  </a:solidFill>
                </a:rPr>
                <a:t>в </a:t>
              </a:r>
              <a:r>
                <a:rPr lang="en-US" sz="1452" dirty="0" err="1">
                  <a:solidFill>
                    <a:srgbClr val="1A1A1A"/>
                  </a:solidFill>
                </a:rPr>
                <a:t>составе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  <a:r>
                <a:rPr lang="en-US" sz="1452" dirty="0" err="1">
                  <a:solidFill>
                    <a:srgbClr val="1A1A1A"/>
                  </a:solidFill>
                </a:rPr>
                <a:t>первой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  <a:r>
                <a:rPr lang="en-US" sz="1452" dirty="0" err="1">
                  <a:solidFill>
                    <a:srgbClr val="1A1A1A"/>
                  </a:solidFill>
                </a:rPr>
                <a:t>парашютно-десантной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  <a:r>
                <a:rPr lang="en-US" sz="1452" dirty="0" err="1">
                  <a:solidFill>
                    <a:srgbClr val="1A1A1A"/>
                  </a:solidFill>
                </a:rPr>
                <a:t>роты</a:t>
              </a:r>
              <a:r>
                <a:rPr lang="en-US" sz="1452" dirty="0">
                  <a:solidFill>
                    <a:srgbClr val="1A1A1A"/>
                  </a:solidFill>
                </a:rPr>
                <a:t> 56-й </a:t>
              </a:r>
              <a:r>
                <a:rPr lang="en-US" sz="1452" dirty="0" err="1">
                  <a:solidFill>
                    <a:srgbClr val="1A1A1A"/>
                  </a:solidFill>
                </a:rPr>
                <a:t>гвардейской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  <a:r>
                <a:rPr lang="en-US" sz="1452" dirty="0" err="1">
                  <a:solidFill>
                    <a:srgbClr val="1A1A1A"/>
                  </a:solidFill>
                </a:rPr>
                <a:t>десантно-штурмовой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  <a:r>
                <a:rPr lang="en-US" sz="1452" dirty="0" err="1">
                  <a:solidFill>
                    <a:srgbClr val="1A1A1A"/>
                  </a:solidFill>
                </a:rPr>
                <a:t>бригады</a:t>
              </a:r>
              <a:r>
                <a:rPr lang="en-US" sz="1452" dirty="0">
                  <a:solidFill>
                    <a:srgbClr val="1A1A1A"/>
                  </a:solidFill>
                </a:rPr>
                <a:t> </a:t>
              </a:r>
            </a:p>
            <a:p>
              <a:pPr algn="ctr">
                <a:spcAft>
                  <a:spcPts val="1089"/>
                </a:spcAft>
              </a:pPr>
              <a:r>
                <a:rPr lang="en-US" sz="1452" b="1" dirty="0" err="1">
                  <a:solidFill>
                    <a:srgbClr val="C5000B"/>
                  </a:solidFill>
                </a:rPr>
                <a:t>Посмертно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награжден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орденом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Красной</a:t>
              </a:r>
              <a:r>
                <a:rPr lang="en-US" sz="1452" b="1" dirty="0">
                  <a:solidFill>
                    <a:srgbClr val="C5000B"/>
                  </a:solidFill>
                </a:rPr>
                <a:t> </a:t>
              </a:r>
              <a:r>
                <a:rPr lang="en-US" sz="1452" b="1" dirty="0" err="1">
                  <a:solidFill>
                    <a:srgbClr val="C5000B"/>
                  </a:solidFill>
                </a:rPr>
                <a:t>Звезды</a:t>
              </a:r>
              <a:endParaRPr lang="en-US" sz="1452" b="1" dirty="0">
                <a:solidFill>
                  <a:srgbClr val="C5000B"/>
                </a:solidFill>
              </a:endParaRPr>
            </a:p>
          </p:txBody>
        </p:sp>
        <p:sp>
          <p:nvSpPr>
            <p:cNvPr id="17416" name="Text Box 8"/>
            <p:cNvSpPr txBox="1">
              <a:spLocks noChangeArrowheads="1"/>
            </p:cNvSpPr>
            <p:nvPr/>
          </p:nvSpPr>
          <p:spPr bwMode="auto">
            <a:xfrm>
              <a:off x="1523521" y="207382"/>
              <a:ext cx="9144960" cy="1036909"/>
            </a:xfrm>
            <a:prstGeom prst="rect">
              <a:avLst/>
            </a:prstGeom>
            <a:gradFill rotWithShape="0">
              <a:gsLst>
                <a:gs pos="0">
                  <a:srgbClr val="FFFF99"/>
                </a:gs>
                <a:gs pos="100000">
                  <a:srgbClr val="FF950E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9968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lnSpc>
                  <a:spcPct val="100000"/>
                </a:lnSpc>
              </a:pPr>
              <a:r>
                <a:rPr lang="en-US" sz="1814" b="1" dirty="0" err="1">
                  <a:solidFill>
                    <a:srgbClr val="000080"/>
                  </a:solidFill>
                </a:rPr>
                <a:t>За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000080"/>
                  </a:solidFill>
                </a:rPr>
                <a:t>героизм</a:t>
              </a:r>
              <a:r>
                <a:rPr lang="en-US" sz="1814" b="1" dirty="0">
                  <a:solidFill>
                    <a:srgbClr val="000080"/>
                  </a:solidFill>
                </a:rPr>
                <a:t>, </a:t>
              </a:r>
              <a:r>
                <a:rPr lang="en-US" sz="1814" b="1" dirty="0" err="1">
                  <a:solidFill>
                    <a:srgbClr val="000080"/>
                  </a:solidFill>
                </a:rPr>
                <a:t>проявленный</a:t>
              </a:r>
              <a:r>
                <a:rPr lang="en-US" sz="1814" b="1" dirty="0">
                  <a:solidFill>
                    <a:srgbClr val="000080"/>
                  </a:solidFill>
                </a:rPr>
                <a:t> в </a:t>
              </a:r>
              <a:r>
                <a:rPr lang="en-US" sz="1814" b="1" dirty="0" err="1">
                  <a:solidFill>
                    <a:srgbClr val="000080"/>
                  </a:solidFill>
                </a:rPr>
                <a:t>годы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000080"/>
                  </a:solidFill>
                </a:rPr>
                <a:t>Афганской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000080"/>
                  </a:solidFill>
                </a:rPr>
                <a:t>войны</a:t>
              </a:r>
              <a:r>
                <a:rPr lang="en-US" sz="1814" b="1" dirty="0">
                  <a:solidFill>
                    <a:srgbClr val="000080"/>
                  </a:solidFill>
                </a:rPr>
                <a:t> (1979-1989) </a:t>
              </a:r>
              <a:r>
                <a:rPr lang="en-US" sz="1814" b="1" dirty="0" err="1">
                  <a:solidFill>
                    <a:srgbClr val="000080"/>
                  </a:solidFill>
                </a:rPr>
                <a:t>высшее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000080"/>
                  </a:solidFill>
                </a:rPr>
                <a:t>звание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i="1" dirty="0" err="1">
                  <a:solidFill>
                    <a:srgbClr val="C5000B"/>
                  </a:solidFill>
                </a:rPr>
                <a:t>Герой</a:t>
              </a:r>
              <a:r>
                <a:rPr lang="en-US" sz="1814" b="1" i="1" dirty="0">
                  <a:solidFill>
                    <a:srgbClr val="C5000B"/>
                  </a:solidFill>
                </a:rPr>
                <a:t> </a:t>
              </a:r>
              <a:r>
                <a:rPr lang="en-US" sz="1814" b="1" i="1" dirty="0" err="1">
                  <a:solidFill>
                    <a:srgbClr val="C5000B"/>
                  </a:solidFill>
                </a:rPr>
                <a:t>Советского</a:t>
              </a:r>
              <a:r>
                <a:rPr lang="en-US" sz="1814" b="1" i="1" dirty="0">
                  <a:solidFill>
                    <a:srgbClr val="C5000B"/>
                  </a:solidFill>
                </a:rPr>
                <a:t> </a:t>
              </a:r>
              <a:r>
                <a:rPr lang="en-US" sz="1814" b="1" i="1" dirty="0" err="1">
                  <a:solidFill>
                    <a:srgbClr val="C5000B"/>
                  </a:solidFill>
                </a:rPr>
                <a:t>Союза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000080"/>
                  </a:solidFill>
                </a:rPr>
                <a:t>было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000080"/>
                  </a:solidFill>
                </a:rPr>
                <a:t>присвоено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i="1" dirty="0">
                  <a:solidFill>
                    <a:srgbClr val="C5000B"/>
                  </a:solidFill>
                </a:rPr>
                <a:t>86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000080"/>
                  </a:solidFill>
                </a:rPr>
                <a:t>раз</a:t>
              </a:r>
              <a:r>
                <a:rPr lang="en-US" sz="1814" b="1" dirty="0">
                  <a:solidFill>
                    <a:srgbClr val="000080"/>
                  </a:solidFill>
                </a:rPr>
                <a:t>. </a:t>
              </a:r>
            </a:p>
            <a:p>
              <a:pPr algn="just">
                <a:lnSpc>
                  <a:spcPct val="100000"/>
                </a:lnSpc>
              </a:pPr>
              <a:r>
                <a:rPr lang="en-US" sz="1814" b="1" i="1" dirty="0">
                  <a:solidFill>
                    <a:srgbClr val="C5000B"/>
                  </a:solidFill>
                </a:rPr>
                <a:t>7</a:t>
              </a:r>
              <a:r>
                <a:rPr lang="en-US" sz="1814" b="1" dirty="0">
                  <a:solidFill>
                    <a:srgbClr val="000080"/>
                  </a:solidFill>
                </a:rPr>
                <a:t> (</a:t>
              </a:r>
              <a:r>
                <a:rPr lang="en-US" sz="1814" b="1" i="1" dirty="0">
                  <a:solidFill>
                    <a:srgbClr val="000080"/>
                  </a:solidFill>
                </a:rPr>
                <a:t>6 - «</a:t>
              </a:r>
              <a:r>
                <a:rPr lang="en-US" sz="1814" b="1" i="1" dirty="0" err="1">
                  <a:solidFill>
                    <a:srgbClr val="000080"/>
                  </a:solidFill>
                </a:rPr>
                <a:t>посмертно</a:t>
              </a:r>
              <a:r>
                <a:rPr lang="en-US" sz="1814" b="1" i="1" dirty="0">
                  <a:solidFill>
                    <a:srgbClr val="000080"/>
                  </a:solidFill>
                </a:rPr>
                <a:t>»</a:t>
              </a:r>
              <a:r>
                <a:rPr lang="en-US" sz="1814" b="1" dirty="0">
                  <a:solidFill>
                    <a:srgbClr val="000080"/>
                  </a:solidFill>
                </a:rPr>
                <a:t>) </a:t>
              </a:r>
              <a:r>
                <a:rPr lang="en-US" sz="1814" b="1" dirty="0" err="1">
                  <a:solidFill>
                    <a:srgbClr val="000080"/>
                  </a:solidFill>
                </a:rPr>
                <a:t>были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000080"/>
                  </a:solidFill>
                </a:rPr>
                <a:t>удостоены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000080"/>
                  </a:solidFill>
                </a:rPr>
                <a:t>звания</a:t>
              </a:r>
              <a:r>
                <a:rPr lang="en-US" sz="1814" b="1" dirty="0">
                  <a:solidFill>
                    <a:srgbClr val="000080"/>
                  </a:solidFill>
                </a:rPr>
                <a:t> </a:t>
              </a:r>
              <a:r>
                <a:rPr lang="en-US" sz="1814" b="1" dirty="0" err="1">
                  <a:solidFill>
                    <a:srgbClr val="C5000B"/>
                  </a:solidFill>
                </a:rPr>
                <a:t>Герой</a:t>
              </a:r>
              <a:r>
                <a:rPr lang="en-US" sz="1814" b="1" dirty="0">
                  <a:solidFill>
                    <a:srgbClr val="C5000B"/>
                  </a:solidFill>
                </a:rPr>
                <a:t> </a:t>
              </a:r>
              <a:r>
                <a:rPr lang="en-US" sz="1814" b="1" dirty="0" err="1">
                  <a:solidFill>
                    <a:srgbClr val="C5000B"/>
                  </a:solidFill>
                </a:rPr>
                <a:t>Российской</a:t>
              </a:r>
              <a:r>
                <a:rPr lang="en-US" sz="1814" b="1" dirty="0">
                  <a:solidFill>
                    <a:srgbClr val="C5000B"/>
                  </a:solidFill>
                </a:rPr>
                <a:t> </a:t>
              </a:r>
              <a:r>
                <a:rPr lang="en-US" sz="1814" b="1" dirty="0" err="1">
                  <a:solidFill>
                    <a:srgbClr val="C5000B"/>
                  </a:solidFill>
                </a:rPr>
                <a:t>Федерации</a:t>
              </a:r>
              <a:endParaRPr lang="en-US" sz="1814" b="1" dirty="0">
                <a:solidFill>
                  <a:srgbClr val="C5000B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98"/>
            <a:stretch>
              <a:fillRect/>
            </a:stretch>
          </p:blipFill>
          <p:spPr bwMode="auto">
            <a:xfrm>
              <a:off x="8314843" y="1244093"/>
              <a:ext cx="1949763" cy="2370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19998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8239847" y="3614416"/>
              <a:ext cx="2099757" cy="3243584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sz="1600" b="1" u="sng" dirty="0" smtClean="0">
                  <a:solidFill>
                    <a:srgbClr val="C5000B"/>
                  </a:solidFill>
                </a:rPr>
                <a:t>Хоменко Игорь</a:t>
              </a:r>
              <a:endParaRPr lang="en-US" sz="1600" b="1" u="sng" dirty="0">
                <a:solidFill>
                  <a:srgbClr val="C5000B"/>
                </a:solidFill>
              </a:endParaRPr>
            </a:p>
            <a:p>
              <a:pPr>
                <a:lnSpc>
                  <a:spcPct val="100000"/>
                </a:lnSpc>
              </a:pPr>
              <a:r>
                <a:rPr lang="en-US" sz="1400" dirty="0" err="1" smtClean="0"/>
                <a:t>За</a:t>
              </a:r>
              <a:r>
                <a:rPr lang="en-US" sz="1400" dirty="0" smtClean="0"/>
                <a:t> </a:t>
              </a:r>
              <a:r>
                <a:rPr lang="en-US" sz="1400" dirty="0" err="1"/>
                <a:t>мужество</a:t>
              </a:r>
              <a:r>
                <a:rPr lang="en-US" sz="1400" dirty="0"/>
                <a:t> и </a:t>
              </a:r>
              <a:r>
                <a:rPr lang="en-US" sz="1400" dirty="0" err="1"/>
                <a:t>героизм</a:t>
              </a:r>
              <a:r>
                <a:rPr lang="en-US" sz="1400" dirty="0"/>
                <a:t>, </a:t>
              </a:r>
              <a:r>
                <a:rPr lang="en-US" sz="1400" dirty="0" err="1"/>
                <a:t>проявленные</a:t>
              </a:r>
              <a:r>
                <a:rPr lang="en-US" sz="1400" dirty="0"/>
                <a:t> в </a:t>
              </a:r>
              <a:r>
                <a:rPr lang="en-US" sz="1400" dirty="0" err="1"/>
                <a:t>ходе</a:t>
              </a:r>
              <a:r>
                <a:rPr lang="en-US" sz="1400" dirty="0"/>
                <a:t> </a:t>
              </a:r>
              <a:r>
                <a:rPr lang="en-US" sz="1400" dirty="0" err="1"/>
                <a:t>контртеррористической</a:t>
              </a:r>
              <a:r>
                <a:rPr lang="en-US" sz="1400" dirty="0"/>
                <a:t> </a:t>
              </a:r>
              <a:r>
                <a:rPr lang="en-US" sz="1400" dirty="0" err="1"/>
                <a:t>операции</a:t>
              </a:r>
              <a:r>
                <a:rPr lang="en-US" sz="1400" dirty="0"/>
                <a:t> в </a:t>
              </a:r>
              <a:r>
                <a:rPr lang="en-US" sz="1400" dirty="0" err="1"/>
                <a:t>Северо-Кавказском</a:t>
              </a:r>
              <a:r>
                <a:rPr lang="en-US" sz="1400" dirty="0"/>
                <a:t> </a:t>
              </a:r>
              <a:r>
                <a:rPr lang="en-US" sz="1400" dirty="0" err="1"/>
                <a:t>регионе</a:t>
              </a:r>
              <a:r>
                <a:rPr lang="en-US" sz="1400" dirty="0"/>
                <a:t>, </a:t>
              </a:r>
            </a:p>
            <a:p>
              <a:pPr>
                <a:lnSpc>
                  <a:spcPct val="100000"/>
                </a:lnSpc>
              </a:pPr>
              <a:r>
                <a:rPr lang="en-US" sz="1400" dirty="0" err="1"/>
                <a:t>Указом</a:t>
              </a:r>
              <a:r>
                <a:rPr lang="en-US" sz="1400" dirty="0"/>
                <a:t> </a:t>
              </a:r>
              <a:r>
                <a:rPr lang="en-US" sz="1400" dirty="0" err="1"/>
                <a:t>Президента</a:t>
              </a:r>
              <a:r>
                <a:rPr lang="en-US" sz="1400" dirty="0"/>
                <a:t> </a:t>
              </a:r>
              <a:r>
                <a:rPr lang="en-US" sz="1400" dirty="0" smtClean="0"/>
                <a:t>РФ  </a:t>
              </a:r>
              <a:endParaRPr lang="en-US" sz="1400" dirty="0"/>
            </a:p>
            <a:p>
              <a:pPr algn="ctr">
                <a:lnSpc>
                  <a:spcPct val="100000"/>
                </a:lnSpc>
              </a:pPr>
              <a:r>
                <a:rPr lang="en-US" sz="1400" dirty="0"/>
                <a:t> </a:t>
              </a:r>
              <a:r>
                <a:rPr lang="en-US" sz="1400" dirty="0" err="1"/>
                <a:t>гвардии</a:t>
              </a:r>
              <a:r>
                <a:rPr lang="en-US" sz="1400" dirty="0"/>
                <a:t> </a:t>
              </a:r>
              <a:r>
                <a:rPr lang="en-US" sz="1400" dirty="0" err="1"/>
                <a:t>капитану</a:t>
              </a:r>
              <a:r>
                <a:rPr lang="en-US" sz="1400" dirty="0"/>
                <a:t> </a:t>
              </a:r>
              <a:r>
                <a:rPr lang="en-US" sz="1400" b="1" dirty="0" err="1" smtClean="0"/>
                <a:t>присвоено</a:t>
              </a:r>
              <a:r>
                <a:rPr lang="en-US" sz="1400" b="1" dirty="0" smtClean="0"/>
                <a:t> </a:t>
              </a:r>
              <a:r>
                <a:rPr lang="en-US" sz="1400" b="1" dirty="0" err="1">
                  <a:solidFill>
                    <a:srgbClr val="C5000B"/>
                  </a:solidFill>
                </a:rPr>
                <a:t>звание</a:t>
              </a:r>
              <a:r>
                <a:rPr lang="en-US" sz="1400" b="1" dirty="0">
                  <a:solidFill>
                    <a:srgbClr val="C5000B"/>
                  </a:solidFill>
                </a:rPr>
                <a:t> </a:t>
              </a:r>
              <a:r>
                <a:rPr lang="en-US" sz="1400" b="1" dirty="0" err="1">
                  <a:solidFill>
                    <a:srgbClr val="C5000B"/>
                  </a:solidFill>
                </a:rPr>
                <a:t>Героя</a:t>
              </a:r>
              <a:r>
                <a:rPr lang="en-US" sz="1400" b="1" dirty="0">
                  <a:solidFill>
                    <a:srgbClr val="C5000B"/>
                  </a:solidFill>
                </a:rPr>
                <a:t> </a:t>
              </a:r>
              <a:r>
                <a:rPr lang="en-US" sz="1400" b="1" dirty="0" err="1">
                  <a:solidFill>
                    <a:srgbClr val="C5000B"/>
                  </a:solidFill>
                </a:rPr>
                <a:t>Российской</a:t>
              </a:r>
              <a:r>
                <a:rPr lang="en-US" sz="1400" b="1" dirty="0">
                  <a:solidFill>
                    <a:srgbClr val="C5000B"/>
                  </a:solidFill>
                </a:rPr>
                <a:t> </a:t>
              </a:r>
              <a:r>
                <a:rPr lang="en-US" sz="1400" b="1" dirty="0" err="1">
                  <a:solidFill>
                    <a:srgbClr val="C5000B"/>
                  </a:solidFill>
                </a:rPr>
                <a:t>Федерации</a:t>
              </a:r>
              <a:r>
                <a:rPr lang="en-US" sz="1400" b="1" dirty="0"/>
                <a:t> </a:t>
              </a:r>
              <a:r>
                <a:rPr lang="en-US" sz="1400" dirty="0"/>
                <a:t>(</a:t>
              </a:r>
              <a:r>
                <a:rPr lang="en-US" sz="1400" dirty="0" err="1"/>
                <a:t>посмертно</a:t>
              </a:r>
              <a:r>
                <a:rPr lang="en-US" sz="1400" dirty="0"/>
                <a:t>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7332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938284" y="3940254"/>
            <a:ext cx="3318108" cy="79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3"/>
          </a:p>
        </p:txBody>
      </p:sp>
      <p:grpSp>
        <p:nvGrpSpPr>
          <p:cNvPr id="2" name="Группа 1"/>
          <p:cNvGrpSpPr/>
          <p:nvPr/>
        </p:nvGrpSpPr>
        <p:grpSpPr>
          <a:xfrm>
            <a:off x="333828" y="207382"/>
            <a:ext cx="11766163" cy="6245938"/>
            <a:chOff x="333828" y="207382"/>
            <a:chExt cx="11766163" cy="6245938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11" r="9952"/>
            <a:stretch>
              <a:fillRect/>
            </a:stretch>
          </p:blipFill>
          <p:spPr bwMode="auto">
            <a:xfrm>
              <a:off x="333828" y="207382"/>
              <a:ext cx="4406953" cy="4190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9911" r="995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1943" y="207382"/>
              <a:ext cx="3967321" cy="3719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461" name="Text Box 5"/>
            <p:cNvSpPr txBox="1">
              <a:spLocks noChangeArrowheads="1"/>
            </p:cNvSpPr>
            <p:nvPr/>
          </p:nvSpPr>
          <p:spPr bwMode="auto">
            <a:xfrm>
              <a:off x="8989264" y="668069"/>
              <a:ext cx="3110727" cy="1440131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33" dirty="0"/>
                <a:t>п. </a:t>
              </a:r>
              <a:r>
                <a:rPr lang="en-US" sz="1633" dirty="0" err="1"/>
                <a:t>Половинный</a:t>
              </a:r>
              <a:endParaRPr lang="en-US" sz="1633" dirty="0"/>
            </a:p>
            <a:p>
              <a:r>
                <a:rPr lang="en-US" sz="1633" b="1" dirty="0">
                  <a:solidFill>
                    <a:srgbClr val="FF0000"/>
                  </a:solidFill>
                </a:rPr>
                <a:t>МБОУ СОШ №10 </a:t>
              </a:r>
              <a:r>
                <a:rPr lang="en-US" sz="1633" b="1" dirty="0" err="1">
                  <a:solidFill>
                    <a:srgbClr val="FF0000"/>
                  </a:solidFill>
                </a:rPr>
                <a:t>имени</a:t>
              </a:r>
              <a:r>
                <a:rPr lang="en-US" sz="1633" b="1" dirty="0">
                  <a:solidFill>
                    <a:srgbClr val="FF0000"/>
                  </a:solidFill>
                </a:rPr>
                <a:t> </a:t>
              </a:r>
              <a:r>
                <a:rPr lang="en-US" sz="1633" b="1" dirty="0" err="1">
                  <a:solidFill>
                    <a:srgbClr val="FF0000"/>
                  </a:solidFill>
                </a:rPr>
                <a:t>воина-интернационалиста</a:t>
              </a:r>
              <a:r>
                <a:rPr lang="en-US" sz="1633" b="1" dirty="0">
                  <a:solidFill>
                    <a:srgbClr val="FF0000"/>
                  </a:solidFill>
                </a:rPr>
                <a:t> </a:t>
              </a:r>
              <a:r>
                <a:rPr lang="en-US" sz="1633" b="1" dirty="0" err="1">
                  <a:solidFill>
                    <a:srgbClr val="FF0000"/>
                  </a:solidFill>
                </a:rPr>
                <a:t>Александра</a:t>
              </a:r>
              <a:r>
                <a:rPr lang="en-US" sz="1633" b="1" dirty="0">
                  <a:solidFill>
                    <a:srgbClr val="FF0000"/>
                  </a:solidFill>
                </a:rPr>
                <a:t> </a:t>
              </a:r>
              <a:r>
                <a:rPr lang="en-US" sz="1633" b="1" dirty="0" err="1">
                  <a:solidFill>
                    <a:srgbClr val="FF0000"/>
                  </a:solidFill>
                </a:rPr>
                <a:t>Харламова</a:t>
              </a:r>
              <a:endParaRPr lang="en-US" sz="1633" b="1" dirty="0">
                <a:solidFill>
                  <a:srgbClr val="FF0000"/>
                </a:solidFill>
              </a:endParaRPr>
            </a:p>
          </p:txBody>
        </p:sp>
        <p:sp>
          <p:nvSpPr>
            <p:cNvPr id="19462" name="Text Box 6"/>
            <p:cNvSpPr txBox="1">
              <a:spLocks noChangeArrowheads="1"/>
            </p:cNvSpPr>
            <p:nvPr/>
          </p:nvSpPr>
          <p:spPr bwMode="auto">
            <a:xfrm>
              <a:off x="333828" y="4597888"/>
              <a:ext cx="4327479" cy="797844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33" dirty="0" err="1"/>
                <a:t>Верхний</a:t>
              </a:r>
              <a:r>
                <a:rPr lang="en-US" sz="1633" dirty="0"/>
                <a:t> </a:t>
              </a:r>
              <a:r>
                <a:rPr lang="en-US" sz="1633" dirty="0" err="1" smtClean="0"/>
                <a:t>Тагил</a:t>
              </a:r>
              <a:endParaRPr lang="en-US" sz="1633" dirty="0"/>
            </a:p>
            <a:p>
              <a:r>
                <a:rPr lang="en-US" sz="1633" b="1" dirty="0" err="1">
                  <a:solidFill>
                    <a:srgbClr val="FF0000"/>
                  </a:solidFill>
                </a:rPr>
                <a:t>Памятник</a:t>
              </a:r>
              <a:r>
                <a:rPr lang="en-US" sz="1633" b="1" dirty="0">
                  <a:solidFill>
                    <a:srgbClr val="FF0000"/>
                  </a:solidFill>
                </a:rPr>
                <a:t> </a:t>
              </a:r>
              <a:r>
                <a:rPr lang="en-US" sz="1633" b="1" dirty="0" err="1">
                  <a:solidFill>
                    <a:srgbClr val="FF0000"/>
                  </a:solidFill>
                </a:rPr>
                <a:t>Героям</a:t>
              </a:r>
              <a:r>
                <a:rPr lang="en-US" sz="1633" b="1" dirty="0">
                  <a:solidFill>
                    <a:srgbClr val="FF0000"/>
                  </a:solidFill>
                </a:rPr>
                <a:t> </a:t>
              </a:r>
              <a:r>
                <a:rPr lang="en-US" sz="1633" b="1" dirty="0" err="1">
                  <a:solidFill>
                    <a:srgbClr val="FF0000"/>
                  </a:solidFill>
                </a:rPr>
                <a:t>гражданской</a:t>
              </a:r>
              <a:r>
                <a:rPr lang="en-US" sz="1633" b="1" dirty="0">
                  <a:solidFill>
                    <a:srgbClr val="FF0000"/>
                  </a:solidFill>
                </a:rPr>
                <a:t> </a:t>
              </a:r>
              <a:r>
                <a:rPr lang="en-US" sz="1633" b="1" dirty="0" err="1">
                  <a:solidFill>
                    <a:srgbClr val="FF0000"/>
                  </a:solidFill>
                </a:rPr>
                <a:t>войны</a:t>
              </a:r>
              <a:endParaRPr lang="en-US" sz="1633" b="1" dirty="0">
                <a:solidFill>
                  <a:srgbClr val="FF0000"/>
                </a:solidFill>
              </a:endParaRPr>
            </a:p>
          </p:txBody>
        </p:sp>
        <p:sp>
          <p:nvSpPr>
            <p:cNvPr id="19463" name="Text Box 7"/>
            <p:cNvSpPr txBox="1">
              <a:spLocks noChangeArrowheads="1"/>
            </p:cNvSpPr>
            <p:nvPr/>
          </p:nvSpPr>
          <p:spPr bwMode="auto">
            <a:xfrm>
              <a:off x="3884439" y="5894541"/>
              <a:ext cx="2989941" cy="558779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40823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633" dirty="0" err="1"/>
                <a:t>Верхний</a:t>
              </a:r>
              <a:r>
                <a:rPr lang="en-US" sz="1633" dirty="0"/>
                <a:t> </a:t>
              </a:r>
              <a:r>
                <a:rPr lang="en-US" sz="1633" dirty="0" err="1"/>
                <a:t>Тагил</a:t>
              </a:r>
              <a:endParaRPr lang="en-US" sz="1633" dirty="0"/>
            </a:p>
            <a:p>
              <a:r>
                <a:rPr lang="en-US" sz="1633" b="1" dirty="0" err="1">
                  <a:solidFill>
                    <a:srgbClr val="FF0000"/>
                  </a:solidFill>
                </a:rPr>
                <a:t>Мемориал</a:t>
              </a:r>
              <a:r>
                <a:rPr lang="en-US" sz="1633" b="1" dirty="0">
                  <a:solidFill>
                    <a:srgbClr val="FF0000"/>
                  </a:solidFill>
                </a:rPr>
                <a:t> </a:t>
              </a:r>
              <a:r>
                <a:rPr lang="en-US" sz="1633" b="1" dirty="0" err="1">
                  <a:solidFill>
                    <a:srgbClr val="FF0000"/>
                  </a:solidFill>
                </a:rPr>
                <a:t>Памяти</a:t>
              </a:r>
              <a:r>
                <a:rPr lang="en-US" sz="1633" b="1" dirty="0">
                  <a:solidFill>
                    <a:srgbClr val="FF0000"/>
                  </a:solidFill>
                </a:rPr>
                <a:t> </a:t>
              </a:r>
            </a:p>
          </p:txBody>
        </p:sp>
        <p:pic>
          <p:nvPicPr>
            <p:cNvPr id="19457" name="Pictur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9"/>
            <a:stretch>
              <a:fillRect/>
            </a:stretch>
          </p:blipFill>
          <p:spPr bwMode="auto">
            <a:xfrm>
              <a:off x="6981371" y="2635864"/>
              <a:ext cx="4765904" cy="3817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003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90778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epo.ucoz.com/images/12june/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75657" y="71527"/>
            <a:ext cx="9840685" cy="678647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 </a:t>
            </a:r>
            <a:r>
              <a:rPr lang="ru-RU" sz="9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декабря –</a:t>
            </a:r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115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9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</a:t>
            </a:r>
            <a:endParaRPr lang="ru-RU" sz="9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11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Героя </a:t>
            </a:r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Отечества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157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2770" name="Picture 2" descr="http://www.pravoedelo.ru/sites/default/files/ct_news/rf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682171" y="548680"/>
              <a:ext cx="980631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6000" b="1" spc="50" dirty="0">
                  <a:ln w="11430"/>
                  <a:solidFill>
                    <a:srgbClr val="FF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Героями не рождаются, героями становятся в час испытаний.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278743" y="4154714"/>
            <a:ext cx="9913257" cy="2554545"/>
          </a:xfrm>
          <a:prstGeom prst="rect">
            <a:avLst/>
          </a:prstGeom>
          <a:effectLst>
            <a:outerShdw blurRad="57150" dist="19050" dir="5400000" algn="ctr" rotWithShape="0">
              <a:srgbClr val="000000">
                <a:alpha val="63000"/>
              </a:srgbClr>
            </a:outerShdw>
            <a:softEdge rad="635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О подвигах - стихи слагают.</a:t>
            </a:r>
            <a:b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</a:br>
            <a: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О славе – песни создают.</a:t>
            </a:r>
            <a:b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</a:br>
            <a: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“Герои никогда не умирают,</a:t>
            </a:r>
            <a:b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</a:br>
            <a:r>
              <a:rPr lang="ru-RU" sz="40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ookman Old Style" panose="02050604050505020204" pitchFamily="18" charset="0"/>
              </a:rPr>
              <a:t>Герои в нашей памяти живут!”</a:t>
            </a:r>
          </a:p>
        </p:txBody>
      </p:sp>
    </p:spTree>
    <p:extLst>
      <p:ext uri="{BB962C8B-B14F-4D97-AF65-F5344CB8AC3E}">
        <p14:creationId xmlns:p14="http://schemas.microsoft.com/office/powerpoint/2010/main" val="32651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207382"/>
            <a:ext cx="11861800" cy="6701315"/>
            <a:chOff x="0" y="207382"/>
            <a:chExt cx="11861800" cy="6701315"/>
          </a:xfrm>
        </p:grpSpPr>
        <p:sp>
          <p:nvSpPr>
            <p:cNvPr id="4097" name="Text Box 1"/>
            <p:cNvSpPr txBox="1">
              <a:spLocks noChangeArrowheads="1"/>
            </p:cNvSpPr>
            <p:nvPr/>
          </p:nvSpPr>
          <p:spPr bwMode="auto">
            <a:xfrm>
              <a:off x="330200" y="207382"/>
              <a:ext cx="11531600" cy="20738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73808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2000"/>
                </a:lnSpc>
                <a:spcBef>
                  <a:spcPts val="726"/>
                </a:spcBef>
              </a:pP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«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Родина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наша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–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колыбель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героев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огромной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горы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где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плавятся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простые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души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становясь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крепкими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как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алмаз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и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сталь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вечными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как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огонь</a:t>
              </a:r>
              <a:r>
                <a:rPr lang="en-US" sz="2400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». </a:t>
              </a:r>
            </a:p>
            <a:p>
              <a:pPr algn="r">
                <a:lnSpc>
                  <a:spcPct val="92000"/>
                </a:lnSpc>
                <a:spcBef>
                  <a:spcPts val="726"/>
                </a:spcBef>
              </a:pPr>
              <a:r>
                <a:rPr lang="en-US" sz="1814" dirty="0">
                  <a:latin typeface="Times New Roman" panose="02020603050405020304" pitchFamily="18" charset="0"/>
                </a:rPr>
                <a:t>    </a:t>
              </a:r>
              <a:r>
                <a:rPr lang="en-US" sz="1814" i="1" dirty="0" err="1">
                  <a:solidFill>
                    <a:srgbClr val="004586"/>
                  </a:solidFill>
                  <a:latin typeface="Times New Roman" panose="02020603050405020304" pitchFamily="18" charset="0"/>
                </a:rPr>
                <a:t>Алексей</a:t>
              </a:r>
              <a:r>
                <a:rPr lang="en-US" sz="1814" i="1" dirty="0">
                  <a:solidFill>
                    <a:srgbClr val="00458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814" i="1" dirty="0" err="1">
                  <a:solidFill>
                    <a:srgbClr val="004586"/>
                  </a:solidFill>
                  <a:latin typeface="Times New Roman" panose="02020603050405020304" pitchFamily="18" charset="0"/>
                </a:rPr>
                <a:t>Толстой</a:t>
              </a:r>
              <a:r>
                <a:rPr lang="en-US" sz="1814" i="1" dirty="0">
                  <a:solidFill>
                    <a:srgbClr val="004586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80271"/>
              <a:ext cx="4913307" cy="3553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180" y="3943913"/>
              <a:ext cx="3645375" cy="2964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4" y="4354379"/>
              <a:ext cx="3479928" cy="2488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9150" y="1244291"/>
              <a:ext cx="3233538" cy="3294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4"/>
            <a:stretch>
              <a:fillRect/>
            </a:stretch>
          </p:blipFill>
          <p:spPr bwMode="auto">
            <a:xfrm>
              <a:off x="8098050" y="1535201"/>
              <a:ext cx="3249541" cy="29803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990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2" t="14955" r="24986" b="9966"/>
            <a:stretch>
              <a:fillRect/>
            </a:stretch>
          </p:blipFill>
          <p:spPr bwMode="auto">
            <a:xfrm>
              <a:off x="3610561" y="4045384"/>
              <a:ext cx="2812616" cy="2812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992" t="14955" r="24986" b="996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9632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1938284" y="414765"/>
            <a:ext cx="7880507" cy="2711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633"/>
          </a:p>
        </p:txBody>
      </p:sp>
      <p:grpSp>
        <p:nvGrpSpPr>
          <p:cNvPr id="2" name="Группа 1"/>
          <p:cNvGrpSpPr/>
          <p:nvPr/>
        </p:nvGrpSpPr>
        <p:grpSpPr>
          <a:xfrm>
            <a:off x="159657" y="207382"/>
            <a:ext cx="11843657" cy="6631899"/>
            <a:chOff x="159657" y="207382"/>
            <a:chExt cx="11843657" cy="6631899"/>
          </a:xfrm>
        </p:grpSpPr>
        <p:sp>
          <p:nvSpPr>
            <p:cNvPr id="5122" name="Text Box 2"/>
            <p:cNvSpPr txBox="1">
              <a:spLocks noChangeArrowheads="1"/>
            </p:cNvSpPr>
            <p:nvPr/>
          </p:nvSpPr>
          <p:spPr bwMode="auto">
            <a:xfrm>
              <a:off x="159657" y="207382"/>
              <a:ext cx="11843657" cy="1036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0947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«ГЕРОЙ - 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это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витязь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храбрый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воин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доблестный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воитель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богатырь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…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тот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кто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совершил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подвиг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проявив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личное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мужество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готовность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к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самопожертвованию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на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войне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 и в </a:t>
              </a:r>
              <a:r>
                <a:rPr lang="en-US" sz="1996" b="1" i="1" dirty="0" err="1">
                  <a:solidFill>
                    <a:srgbClr val="C5000B"/>
                  </a:solidFill>
                  <a:latin typeface="Times New Roman" panose="02020603050405020304" pitchFamily="18" charset="0"/>
                </a:rPr>
                <a:t>мире</a:t>
              </a:r>
              <a:r>
                <a:rPr lang="en-US" sz="1996" b="1" i="1" dirty="0">
                  <a:solidFill>
                    <a:srgbClr val="C5000B"/>
                  </a:solidFill>
                  <a:latin typeface="Times New Roman" panose="02020603050405020304" pitchFamily="18" charset="0"/>
                </a:rPr>
                <a:t>».  </a:t>
              </a:r>
            </a:p>
            <a:p>
              <a:r>
                <a:rPr lang="en-US" sz="1996" b="1" i="1" dirty="0">
                  <a:latin typeface="Times New Roman" panose="02020603050405020304" pitchFamily="18" charset="0"/>
                </a:rPr>
                <a:t>                                                                               </a:t>
              </a:r>
              <a:r>
                <a:rPr lang="en-US" sz="1996" b="1" i="1" dirty="0">
                  <a:solidFill>
                    <a:srgbClr val="004586"/>
                  </a:solidFill>
                  <a:latin typeface="Times New Roman" panose="02020603050405020304" pitchFamily="18" charset="0"/>
                </a:rPr>
                <a:t> - </a:t>
              </a:r>
              <a:r>
                <a:rPr lang="en-US" sz="1996" i="1" dirty="0">
                  <a:solidFill>
                    <a:srgbClr val="00458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i="1" dirty="0" err="1">
                  <a:solidFill>
                    <a:srgbClr val="004586"/>
                  </a:solidFill>
                  <a:latin typeface="Times New Roman" panose="02020603050405020304" pitchFamily="18" charset="0"/>
                </a:rPr>
                <a:t>толковый</a:t>
              </a:r>
              <a:r>
                <a:rPr lang="en-US" sz="1996" i="1" dirty="0">
                  <a:solidFill>
                    <a:srgbClr val="00458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1996" i="1" dirty="0" err="1">
                  <a:solidFill>
                    <a:srgbClr val="004586"/>
                  </a:solidFill>
                  <a:latin typeface="Times New Roman" panose="02020603050405020304" pitchFamily="18" charset="0"/>
                </a:rPr>
                <a:t>словарь</a:t>
              </a:r>
              <a:r>
                <a:rPr lang="en-US" sz="1996" i="1" dirty="0">
                  <a:solidFill>
                    <a:srgbClr val="004586"/>
                  </a:solidFill>
                  <a:latin typeface="Times New Roman" panose="02020603050405020304" pitchFamily="18" charset="0"/>
                </a:rPr>
                <a:t> В.И.  </a:t>
              </a:r>
              <a:r>
                <a:rPr lang="en-US" sz="1996" i="1" dirty="0" err="1">
                  <a:solidFill>
                    <a:srgbClr val="004586"/>
                  </a:solidFill>
                  <a:latin typeface="Times New Roman" panose="02020603050405020304" pitchFamily="18" charset="0"/>
                </a:rPr>
                <a:t>Даль</a:t>
              </a:r>
              <a:r>
                <a:rPr lang="en-US" sz="1996" i="1" dirty="0">
                  <a:solidFill>
                    <a:srgbClr val="004586"/>
                  </a:solidFill>
                  <a:latin typeface="Times New Roman" panose="02020603050405020304" pitchFamily="18" charset="0"/>
                </a:rPr>
                <a:t>.</a:t>
              </a:r>
            </a:p>
            <a:p>
              <a:r>
                <a:rPr lang="en-US" sz="1814" dirty="0">
                  <a:latin typeface="Times New Roman" panose="02020603050405020304" pitchFamily="18" charset="0"/>
                </a:rPr>
                <a:t> </a:t>
              </a:r>
            </a:p>
            <a:p>
              <a:endParaRPr lang="en-US" sz="1814" dirty="0">
                <a:latin typeface="Times New Roman" panose="02020603050405020304" pitchFamily="18" charset="0"/>
              </a:endParaRPr>
            </a:p>
            <a:p>
              <a:pPr>
                <a:lnSpc>
                  <a:spcPct val="92000"/>
                </a:lnSpc>
                <a:spcBef>
                  <a:spcPts val="726"/>
                </a:spcBef>
              </a:pPr>
              <a:endParaRPr lang="en-US" sz="1814" dirty="0">
                <a:latin typeface="Times New Roman" panose="02020603050405020304" pitchFamily="18" charset="0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17" t="5025" r="9952" b="10066"/>
            <a:stretch>
              <a:fillRect/>
            </a:stretch>
          </p:blipFill>
          <p:spPr bwMode="auto">
            <a:xfrm>
              <a:off x="990665" y="965076"/>
              <a:ext cx="2484260" cy="38711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917" t="5025" r="9952" b="1006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3" r="10037"/>
            <a:stretch>
              <a:fillRect/>
            </a:stretch>
          </p:blipFill>
          <p:spPr bwMode="auto">
            <a:xfrm>
              <a:off x="5207905" y="4128916"/>
              <a:ext cx="2808295" cy="2710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5063" r="1003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73" y="4115233"/>
              <a:ext cx="4010822" cy="2587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515" y="1702259"/>
              <a:ext cx="2877422" cy="1615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184" y="1457437"/>
              <a:ext cx="3453483" cy="2479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19"/>
            <a:stretch>
              <a:fillRect/>
            </a:stretch>
          </p:blipFill>
          <p:spPr bwMode="auto">
            <a:xfrm>
              <a:off x="8143896" y="3333953"/>
              <a:ext cx="3130889" cy="3505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3001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3792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730902" y="192981"/>
            <a:ext cx="8890054" cy="5821091"/>
            <a:chOff x="1730902" y="192981"/>
            <a:chExt cx="8890054" cy="5821091"/>
          </a:xfrm>
        </p:grpSpPr>
        <p:sp>
          <p:nvSpPr>
            <p:cNvPr id="3076" name="Text Box 4"/>
            <p:cNvSpPr txBox="1">
              <a:spLocks noChangeArrowheads="1"/>
            </p:cNvSpPr>
            <p:nvPr/>
          </p:nvSpPr>
          <p:spPr bwMode="auto">
            <a:xfrm>
              <a:off x="3389956" y="3318109"/>
              <a:ext cx="1659054" cy="797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7152" rIns="81646" bIns="40823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2000"/>
                </a:lnSpc>
              </a:pPr>
              <a:r>
                <a:rPr lang="en-US" sz="1633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Золотая Звезда Героя Советского Союза</a:t>
              </a:r>
            </a:p>
          </p:txBody>
        </p:sp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5256392" y="3318109"/>
              <a:ext cx="1659054" cy="928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5520" rIns="81646" bIns="40823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2000"/>
                </a:lnSpc>
              </a:pPr>
              <a:r>
                <a:rPr lang="en-US" sz="1452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Золотая Звезда Героя Социалистического труда</a:t>
              </a:r>
            </a:p>
          </p:txBody>
        </p:sp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7122828" y="3349792"/>
              <a:ext cx="1659054" cy="55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7152" rIns="81646" bIns="40823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2000"/>
                </a:lnSpc>
              </a:pPr>
              <a:r>
                <a:rPr lang="en-US" sz="1633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Золотая Звезда Героя России</a:t>
              </a:r>
            </a:p>
          </p:txBody>
        </p:sp>
        <p:sp>
          <p:nvSpPr>
            <p:cNvPr id="3080" name="Text Box 8"/>
            <p:cNvSpPr txBox="1">
              <a:spLocks noChangeArrowheads="1"/>
            </p:cNvSpPr>
            <p:nvPr/>
          </p:nvSpPr>
          <p:spPr bwMode="auto">
            <a:xfrm>
              <a:off x="1730902" y="3318109"/>
              <a:ext cx="1866436" cy="797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7152" rIns="81646" bIns="40823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2000"/>
                </a:lnSpc>
              </a:pPr>
              <a:r>
                <a:rPr lang="en-US" sz="1633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Орден Святого Георгия Победоносца</a:t>
              </a: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1769787" y="192981"/>
              <a:ext cx="8851169" cy="2953750"/>
              <a:chOff x="1769787" y="192981"/>
              <a:chExt cx="8851169" cy="2953750"/>
            </a:xfrm>
          </p:grpSpPr>
          <p:pic>
            <p:nvPicPr>
              <p:cNvPr id="3073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5475" y="192981"/>
                <a:ext cx="1633131" cy="2939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2154" y="207382"/>
                <a:ext cx="1633131" cy="2939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8752" y="207382"/>
                <a:ext cx="1633131" cy="29393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46" r="30048"/>
              <a:stretch>
                <a:fillRect/>
              </a:stretch>
            </p:blipFill>
            <p:spPr bwMode="auto">
              <a:xfrm>
                <a:off x="1769787" y="207382"/>
                <a:ext cx="1620170" cy="2903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5046" r="30048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081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9264" y="221784"/>
                <a:ext cx="1631692" cy="28889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8989264" y="3349792"/>
              <a:ext cx="1451672" cy="5587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7152" rIns="81646" bIns="40823"/>
            <a:lstStyle>
              <a:lvl1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92000"/>
                </a:lnSpc>
              </a:pPr>
              <a:r>
                <a:rPr lang="en-US" sz="1633" b="1">
                  <a:solidFill>
                    <a:srgbClr val="FF3300"/>
                  </a:solidFill>
                  <a:latin typeface="Times New Roman" panose="02020603050405020304" pitchFamily="18" charset="0"/>
                </a:rPr>
                <a:t>Золотая Звезда Героя Труда России</a:t>
              </a:r>
            </a:p>
          </p:txBody>
        </p:sp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82" b="20142"/>
            <a:stretch>
              <a:fillRect/>
            </a:stretch>
          </p:blipFill>
          <p:spPr bwMode="auto">
            <a:xfrm>
              <a:off x="1938284" y="4736658"/>
              <a:ext cx="8502653" cy="1277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25182" b="2014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819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04800" y="1"/>
            <a:ext cx="11525161" cy="6762950"/>
            <a:chOff x="304800" y="1"/>
            <a:chExt cx="11525161" cy="6762950"/>
          </a:xfrm>
        </p:grpSpPr>
        <p:sp>
          <p:nvSpPr>
            <p:cNvPr id="6154" name="Rectangle 10"/>
            <p:cNvSpPr>
              <a:spLocks noChangeArrowheads="1"/>
            </p:cNvSpPr>
            <p:nvPr/>
          </p:nvSpPr>
          <p:spPr bwMode="auto">
            <a:xfrm>
              <a:off x="3293467" y="6235855"/>
              <a:ext cx="1451672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9112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>
                <a:lnSpc>
                  <a:spcPct val="92000"/>
                </a:lnSpc>
              </a:pPr>
              <a:r>
                <a:rPr lang="en-US" sz="1270" b="1">
                  <a:solidFill>
                    <a:srgbClr val="C5000B"/>
                  </a:solidFill>
                  <a:latin typeface="Constantia" panose="02030602050306030303" pitchFamily="18" charset="0"/>
                </a:rPr>
                <a:t>А. В. Суворов</a:t>
              </a: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 bwMode="auto">
            <a:xfrm>
              <a:off x="4951080" y="6348187"/>
              <a:ext cx="1451672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2907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/>
              <a:r>
                <a:rPr lang="en-US" sz="1270" b="1">
                  <a:solidFill>
                    <a:srgbClr val="C5000B"/>
                  </a:solidFill>
                  <a:latin typeface="Times New Roman" panose="02020603050405020304" pitchFamily="18" charset="0"/>
                </a:rPr>
                <a:t>М. Б. Барклай -де-Толли</a:t>
              </a: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 bwMode="auto">
            <a:xfrm>
              <a:off x="6515085" y="6221454"/>
              <a:ext cx="1437271" cy="528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9112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>
                <a:lnSpc>
                  <a:spcPct val="92000"/>
                </a:lnSpc>
              </a:pPr>
              <a:r>
                <a:rPr lang="en-US" sz="1270" b="1">
                  <a:solidFill>
                    <a:srgbClr val="C5000B"/>
                  </a:solidFill>
                  <a:latin typeface="Constantia" panose="02030602050306030303" pitchFamily="18" charset="0"/>
                </a:rPr>
                <a:t>И. И. Дибич-Забалканский</a:t>
              </a: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 bwMode="auto">
            <a:xfrm>
              <a:off x="8266309" y="6333785"/>
              <a:ext cx="1288936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9112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>
                <a:lnSpc>
                  <a:spcPct val="92000"/>
                </a:lnSpc>
              </a:pPr>
              <a:r>
                <a:rPr lang="en-US" sz="1270" b="1">
                  <a:solidFill>
                    <a:srgbClr val="C5000B"/>
                  </a:solidFill>
                  <a:latin typeface="Constantia" panose="02030602050306030303" pitchFamily="18" charset="0"/>
                </a:rPr>
                <a:t>М. И. Кутузов</a:t>
              </a:r>
              <a:r>
                <a:rPr lang="en-US" sz="1089">
                  <a:solidFill>
                    <a:srgbClr val="C5000B"/>
                  </a:solidFill>
                  <a:latin typeface="Constantia" panose="02030602050306030303" pitchFamily="18" charset="0"/>
                </a:rPr>
                <a:t>.</a:t>
              </a: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auto">
            <a:xfrm>
              <a:off x="1661775" y="6237296"/>
              <a:ext cx="1588487" cy="41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9112" rIns="81646" bIns="40823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hangingPunct="1">
                <a:lnSpc>
                  <a:spcPct val="92000"/>
                </a:lnSpc>
              </a:pPr>
              <a:r>
                <a:rPr lang="en-US" sz="1270" b="1">
                  <a:solidFill>
                    <a:srgbClr val="C5000B"/>
                  </a:solidFill>
                  <a:latin typeface="Constantia" panose="02030602050306030303" pitchFamily="18" charset="0"/>
                </a:rPr>
                <a:t>И. Ф. Паскевич</a:t>
              </a: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304800" y="1"/>
              <a:ext cx="11525161" cy="6234415"/>
              <a:chOff x="304800" y="1"/>
              <a:chExt cx="11525161" cy="6234415"/>
            </a:xfrm>
          </p:grpSpPr>
          <p:sp>
            <p:nvSpPr>
              <p:cNvPr id="6146" name="Text Box 2"/>
              <p:cNvSpPr txBox="1">
                <a:spLocks noChangeArrowheads="1"/>
              </p:cNvSpPr>
              <p:nvPr/>
            </p:nvSpPr>
            <p:spPr bwMode="auto">
              <a:xfrm>
                <a:off x="304800" y="1"/>
                <a:ext cx="6010823" cy="44659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81646" tIns="70869" rIns="81646" bIns="40823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457200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457200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457200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457200" fontAlgn="base" hangingPunct="0">
                  <a:lnSpc>
                    <a:spcPct val="96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just">
                  <a:spcBef>
                    <a:spcPts val="261"/>
                  </a:spcBef>
                  <a:spcAft>
                    <a:spcPts val="261"/>
                  </a:spcAft>
                </a:pPr>
                <a:r>
                  <a:rPr lang="ru-RU" b="1" dirty="0" smtClean="0">
                    <a:solidFill>
                      <a:srgbClr val="004586"/>
                    </a:solidFill>
                  </a:rPr>
                  <a:t>         </a:t>
                </a:r>
                <a:r>
                  <a:rPr lang="en-US" b="1" dirty="0" smtClean="0">
                    <a:solidFill>
                      <a:srgbClr val="004586"/>
                    </a:solidFill>
                  </a:rPr>
                  <a:t>В </a:t>
                </a:r>
                <a:r>
                  <a:rPr lang="en-US" b="1" i="1" dirty="0">
                    <a:solidFill>
                      <a:srgbClr val="C5000B"/>
                    </a:solidFill>
                  </a:rPr>
                  <a:t>1769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году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императрица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Екатерина</a:t>
                </a:r>
                <a:r>
                  <a:rPr lang="en-US" b="1" dirty="0">
                    <a:solidFill>
                      <a:srgbClr val="004586"/>
                    </a:solidFill>
                  </a:rPr>
                  <a:t> II 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учредила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орден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i="1" dirty="0" err="1">
                    <a:solidFill>
                      <a:srgbClr val="C5000B"/>
                    </a:solidFill>
                  </a:rPr>
                  <a:t>Святого</a:t>
                </a:r>
                <a:r>
                  <a:rPr lang="en-US" b="1" i="1" dirty="0">
                    <a:solidFill>
                      <a:srgbClr val="C5000B"/>
                    </a:solidFill>
                  </a:rPr>
                  <a:t> </a:t>
                </a:r>
                <a:r>
                  <a:rPr lang="en-US" b="1" i="1" dirty="0" err="1">
                    <a:solidFill>
                      <a:srgbClr val="C5000B"/>
                    </a:solidFill>
                  </a:rPr>
                  <a:t>Георгия</a:t>
                </a:r>
                <a:r>
                  <a:rPr lang="en-US" b="1" i="1" dirty="0">
                    <a:solidFill>
                      <a:srgbClr val="C5000B"/>
                    </a:solidFill>
                  </a:rPr>
                  <a:t> </a:t>
                </a:r>
                <a:r>
                  <a:rPr lang="en-US" b="1" i="1" dirty="0" err="1">
                    <a:solidFill>
                      <a:srgbClr val="C5000B"/>
                    </a:solidFill>
                  </a:rPr>
                  <a:t>Победоносца</a:t>
                </a:r>
                <a:r>
                  <a:rPr lang="en-US" b="1" dirty="0">
                    <a:solidFill>
                      <a:srgbClr val="004586"/>
                    </a:solidFill>
                  </a:rPr>
                  <a:t>. </a:t>
                </a:r>
              </a:p>
              <a:p>
                <a:pPr algn="just">
                  <a:spcBef>
                    <a:spcPts val="261"/>
                  </a:spcBef>
                  <a:spcAft>
                    <a:spcPts val="261"/>
                  </a:spcAft>
                </a:pPr>
                <a:r>
                  <a:rPr lang="ru-RU" b="1" dirty="0" smtClean="0">
                    <a:solidFill>
                      <a:srgbClr val="004586"/>
                    </a:solidFill>
                  </a:rPr>
                  <a:t>        </a:t>
                </a:r>
                <a:r>
                  <a:rPr lang="en-US" b="1" dirty="0" err="1" smtClean="0">
                    <a:solidFill>
                      <a:srgbClr val="004586"/>
                    </a:solidFill>
                  </a:rPr>
                  <a:t>Этим</a:t>
                </a:r>
                <a:r>
                  <a:rPr lang="en-US" b="1" dirty="0" smtClean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орденом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награждались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воины</a:t>
                </a:r>
                <a:r>
                  <a:rPr lang="en-US" b="1" dirty="0">
                    <a:solidFill>
                      <a:srgbClr val="004586"/>
                    </a:solidFill>
                  </a:rPr>
                  <a:t>,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проявившие</a:t>
                </a:r>
                <a:r>
                  <a:rPr lang="en-US" b="1" dirty="0">
                    <a:solidFill>
                      <a:srgbClr val="004586"/>
                    </a:solidFill>
                  </a:rPr>
                  <a:t> в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бою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доблесть</a:t>
                </a:r>
                <a:r>
                  <a:rPr lang="en-US" b="1" dirty="0">
                    <a:solidFill>
                      <a:srgbClr val="004586"/>
                    </a:solidFill>
                  </a:rPr>
                  <a:t>,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отвагу</a:t>
                </a:r>
                <a:r>
                  <a:rPr lang="en-US" b="1" dirty="0">
                    <a:solidFill>
                      <a:srgbClr val="004586"/>
                    </a:solidFill>
                  </a:rPr>
                  <a:t> и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смелость</a:t>
                </a:r>
                <a:r>
                  <a:rPr lang="en-US" b="1" dirty="0">
                    <a:solidFill>
                      <a:srgbClr val="004586"/>
                    </a:solidFill>
                  </a:rPr>
                  <a:t>. </a:t>
                </a:r>
              </a:p>
              <a:p>
                <a:pPr algn="just">
                  <a:spcBef>
                    <a:spcPts val="261"/>
                  </a:spcBef>
                  <a:spcAft>
                    <a:spcPts val="261"/>
                  </a:spcAft>
                </a:pPr>
                <a:r>
                  <a:rPr lang="en-US" b="1" dirty="0" err="1">
                    <a:solidFill>
                      <a:srgbClr val="004586"/>
                    </a:solidFill>
                  </a:rPr>
                  <a:t>Орден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Святого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Георгия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имел</a:t>
                </a:r>
                <a:r>
                  <a:rPr lang="en-US" b="1" dirty="0">
                    <a:solidFill>
                      <a:srgbClr val="004586"/>
                    </a:solidFill>
                  </a:rPr>
                  <a:t> 4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степени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отличия</a:t>
                </a:r>
                <a:r>
                  <a:rPr lang="en-US" b="1" dirty="0">
                    <a:solidFill>
                      <a:srgbClr val="004586"/>
                    </a:solidFill>
                  </a:rPr>
                  <a:t>. </a:t>
                </a:r>
              </a:p>
              <a:p>
                <a:pPr algn="just">
                  <a:spcBef>
                    <a:spcPts val="261"/>
                  </a:spcBef>
                  <a:spcAft>
                    <a:spcPts val="261"/>
                  </a:spcAft>
                </a:pPr>
                <a:r>
                  <a:rPr lang="en-US" b="1" dirty="0" err="1">
                    <a:solidFill>
                      <a:srgbClr val="004586"/>
                    </a:solidFill>
                  </a:rPr>
                  <a:t>Кавалерами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всех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четырех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степеней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стали</a:t>
                </a:r>
                <a:r>
                  <a:rPr lang="en-US" b="1" dirty="0">
                    <a:solidFill>
                      <a:srgbClr val="004586"/>
                    </a:solidFill>
                  </a:rPr>
                  <a:t> М. И.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Кутузов</a:t>
                </a:r>
                <a:r>
                  <a:rPr lang="en-US" b="1" dirty="0">
                    <a:solidFill>
                      <a:srgbClr val="004586"/>
                    </a:solidFill>
                  </a:rPr>
                  <a:t>, М. Б.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Барклай-де-Толли</a:t>
                </a:r>
                <a:r>
                  <a:rPr lang="en-US" b="1" dirty="0">
                    <a:solidFill>
                      <a:srgbClr val="004586"/>
                    </a:solidFill>
                  </a:rPr>
                  <a:t>, </a:t>
                </a:r>
                <a:br>
                  <a:rPr lang="en-US" b="1" dirty="0">
                    <a:solidFill>
                      <a:srgbClr val="004586"/>
                    </a:solidFill>
                  </a:rPr>
                </a:br>
                <a:r>
                  <a:rPr lang="en-US" b="1" dirty="0">
                    <a:solidFill>
                      <a:srgbClr val="004586"/>
                    </a:solidFill>
                  </a:rPr>
                  <a:t>И. Ф.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Паскевич</a:t>
                </a:r>
                <a:r>
                  <a:rPr lang="en-US" b="1" dirty="0">
                    <a:solidFill>
                      <a:srgbClr val="004586"/>
                    </a:solidFill>
                  </a:rPr>
                  <a:t>, И. И.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Дибич-Забалканский</a:t>
                </a:r>
                <a:r>
                  <a:rPr lang="en-US" b="1" dirty="0">
                    <a:solidFill>
                      <a:srgbClr val="004586"/>
                    </a:solidFill>
                  </a:rPr>
                  <a:t>, </a:t>
                </a:r>
                <a:br>
                  <a:rPr lang="en-US" b="1" dirty="0">
                    <a:solidFill>
                      <a:srgbClr val="004586"/>
                    </a:solidFill>
                  </a:rPr>
                </a:br>
                <a:r>
                  <a:rPr lang="en-US" b="1" dirty="0">
                    <a:solidFill>
                      <a:srgbClr val="004586"/>
                    </a:solidFill>
                  </a:rPr>
                  <a:t>А. В.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Суворов</a:t>
                </a:r>
                <a:r>
                  <a:rPr lang="en-US" b="1" dirty="0">
                    <a:solidFill>
                      <a:srgbClr val="004586"/>
                    </a:solidFill>
                  </a:rPr>
                  <a:t>. </a:t>
                </a:r>
              </a:p>
              <a:p>
                <a:pPr algn="just">
                  <a:spcBef>
                    <a:spcPts val="261"/>
                  </a:spcBef>
                  <a:spcAft>
                    <a:spcPts val="261"/>
                  </a:spcAft>
                </a:pPr>
                <a:r>
                  <a:rPr lang="en-US" b="1" dirty="0" err="1">
                    <a:solidFill>
                      <a:srgbClr val="004586"/>
                    </a:solidFill>
                  </a:rPr>
                  <a:t>Екатерина</a:t>
                </a:r>
                <a:r>
                  <a:rPr lang="en-US" b="1" dirty="0">
                    <a:solidFill>
                      <a:srgbClr val="004586"/>
                    </a:solidFill>
                  </a:rPr>
                  <a:t> II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удостоила</a:t>
                </a:r>
                <a:r>
                  <a:rPr lang="en-US" b="1" dirty="0">
                    <a:solidFill>
                      <a:srgbClr val="004586"/>
                    </a:solidFill>
                  </a:rPr>
                  <a:t> и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себя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этой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награды</a:t>
                </a:r>
                <a:r>
                  <a:rPr lang="en-US" b="1" dirty="0">
                    <a:solidFill>
                      <a:srgbClr val="004586"/>
                    </a:solidFill>
                  </a:rPr>
                  <a:t> в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честь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учреждения</a:t>
                </a:r>
                <a:r>
                  <a:rPr lang="en-US" b="1" dirty="0">
                    <a:solidFill>
                      <a:srgbClr val="004586"/>
                    </a:solidFill>
                  </a:rPr>
                  <a:t> </a:t>
                </a:r>
                <a:r>
                  <a:rPr lang="en-US" b="1" dirty="0" err="1">
                    <a:solidFill>
                      <a:srgbClr val="004586"/>
                    </a:solidFill>
                  </a:rPr>
                  <a:t>ордена</a:t>
                </a:r>
                <a:r>
                  <a:rPr lang="en-US" b="1" dirty="0">
                    <a:solidFill>
                      <a:srgbClr val="004586"/>
                    </a:solidFill>
                  </a:rPr>
                  <a:t>.</a:t>
                </a:r>
              </a:p>
            </p:txBody>
          </p:sp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819" y="129360"/>
                <a:ext cx="2703644" cy="29494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5085" y="948748"/>
                <a:ext cx="2315943" cy="3144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9057" y="4579682"/>
                <a:ext cx="1431510" cy="1594248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150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5150" y="4614245"/>
                <a:ext cx="1425750" cy="1587047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151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5320" y="4640168"/>
                <a:ext cx="1431510" cy="1594248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152" name="Picture 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1089" y="4618566"/>
                <a:ext cx="1431510" cy="1608648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6153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2618" y="4615685"/>
                <a:ext cx="1431510" cy="1594247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46" r="30048"/>
              <a:stretch>
                <a:fillRect/>
              </a:stretch>
            </p:blipFill>
            <p:spPr bwMode="auto">
              <a:xfrm>
                <a:off x="10066740" y="3014238"/>
                <a:ext cx="1763221" cy="3159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5046" r="30048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00250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23520" y="1"/>
            <a:ext cx="9124798" cy="6858000"/>
            <a:chOff x="1523520" y="1"/>
            <a:chExt cx="9124798" cy="6858000"/>
          </a:xfrm>
        </p:grpSpPr>
        <p:pic>
          <p:nvPicPr>
            <p:cNvPr id="11265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086"/>
            <a:stretch>
              <a:fillRect/>
            </a:stretch>
          </p:blipFill>
          <p:spPr bwMode="auto">
            <a:xfrm>
              <a:off x="1523520" y="1"/>
              <a:ext cx="9124798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1508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443" y="2214456"/>
              <a:ext cx="2409215" cy="2483667"/>
            </a:xfrm>
            <a:prstGeom prst="rect">
              <a:avLst/>
            </a:prstGeom>
            <a:noFill/>
            <a:ln w="6336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269" y="2489201"/>
              <a:ext cx="1888057" cy="2180412"/>
            </a:xfrm>
            <a:prstGeom prst="rect">
              <a:avLst/>
            </a:prstGeom>
            <a:noFill/>
            <a:ln w="6336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253" y="1960457"/>
              <a:ext cx="2110099" cy="2337326"/>
            </a:xfrm>
            <a:prstGeom prst="rect">
              <a:avLst/>
            </a:prstGeom>
            <a:noFill/>
            <a:ln w="6336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496" y="4769143"/>
              <a:ext cx="1775704" cy="2017839"/>
            </a:xfrm>
            <a:prstGeom prst="rect">
              <a:avLst/>
            </a:prstGeom>
            <a:noFill/>
            <a:ln w="6336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8050" y="4669613"/>
              <a:ext cx="1910123" cy="2117369"/>
            </a:xfrm>
            <a:prstGeom prst="rect">
              <a:avLst/>
            </a:prstGeom>
            <a:noFill/>
            <a:ln w="63360">
              <a:solidFill>
                <a:srgbClr val="3333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4632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4810" y="207382"/>
            <a:ext cx="11807799" cy="6584095"/>
            <a:chOff x="84810" y="207382"/>
            <a:chExt cx="11807799" cy="6584095"/>
          </a:xfrm>
        </p:grpSpPr>
        <p:pic>
          <p:nvPicPr>
            <p:cNvPr id="8193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10" y="518454"/>
              <a:ext cx="4484631" cy="3594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70" r="9987"/>
            <a:stretch>
              <a:fillRect/>
            </a:stretch>
          </p:blipFill>
          <p:spPr bwMode="auto">
            <a:xfrm>
              <a:off x="8989264" y="207382"/>
              <a:ext cx="2903345" cy="6027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970" r="998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91" b="5003"/>
            <a:stretch>
              <a:fillRect/>
            </a:stretch>
          </p:blipFill>
          <p:spPr bwMode="auto">
            <a:xfrm>
              <a:off x="4634247" y="518454"/>
              <a:ext cx="4355017" cy="3318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t="9991" b="500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http://100.histrf.ru/upload/medialibrary/263/%D0%93%D0%B5%D0%BD.%20%D0%90%D0%BB%D0%B5%D0%BA%D1%81%D0%B5%D0%B5%D0%B2%20%D1%81%20%D1%87%D0%B8%D0%BD%D0%B0%D0%BC%D0%B8%20%D1%88%D1%82%D0%B0%D0%B1%D0%B0%20%D0%AE%D0%B3%D0%BE-%D0%97%D0%B0%D0%BF%D0%B0%D0%B4%D0%BD%D0%BE%D0%B3%D0%BE%20%D1%84%D1%80%D0%BE%D0%BD%D1%82%D0%B0%201915%20%D0%B3.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82" y="3220898"/>
              <a:ext cx="6544590" cy="3570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6" name="Text Box 4"/>
            <p:cNvSpPr txBox="1">
              <a:spLocks noChangeArrowheads="1"/>
            </p:cNvSpPr>
            <p:nvPr/>
          </p:nvSpPr>
          <p:spPr bwMode="auto">
            <a:xfrm>
              <a:off x="1730902" y="207382"/>
              <a:ext cx="4769781" cy="622145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50000">
                  <a:srgbClr val="FFFFFF"/>
                </a:gs>
                <a:gs pos="100000">
                  <a:srgbClr val="FF0000"/>
                </a:gs>
              </a:gsLst>
              <a:lin ang="36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5520" rIns="81646" bIns="40823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sz="2903" b="1" dirty="0" err="1">
                  <a:solidFill>
                    <a:srgbClr val="2300DC"/>
                  </a:solidFill>
                  <a:latin typeface="Times New Roman" panose="02020603050405020304" pitchFamily="18" charset="0"/>
                </a:rPr>
                <a:t>Первая</a:t>
              </a:r>
              <a:r>
                <a:rPr lang="en-US" sz="2903" b="1" dirty="0">
                  <a:solidFill>
                    <a:srgbClr val="2300D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903" b="1" dirty="0" err="1">
                  <a:solidFill>
                    <a:srgbClr val="2300DC"/>
                  </a:solidFill>
                  <a:latin typeface="Times New Roman" panose="02020603050405020304" pitchFamily="18" charset="0"/>
                </a:rPr>
                <a:t>мировая</a:t>
              </a:r>
              <a:r>
                <a:rPr lang="en-US" sz="2903" b="1" dirty="0">
                  <a:solidFill>
                    <a:srgbClr val="2300D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903" b="1" dirty="0" err="1">
                  <a:solidFill>
                    <a:srgbClr val="2300DC"/>
                  </a:solidFill>
                  <a:latin typeface="Times New Roman" panose="02020603050405020304" pitchFamily="18" charset="0"/>
                </a:rPr>
                <a:t>война</a:t>
              </a:r>
              <a:endParaRPr lang="en-US" sz="2903" b="1" dirty="0">
                <a:solidFill>
                  <a:srgbClr val="2300DC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376" y="3603914"/>
              <a:ext cx="4828827" cy="29479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3693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30902" y="207382"/>
            <a:ext cx="8878533" cy="6559890"/>
            <a:chOff x="1730902" y="207382"/>
            <a:chExt cx="8878533" cy="6559890"/>
          </a:xfrm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5447" y="2678682"/>
              <a:ext cx="3693988" cy="2505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902" y="207382"/>
              <a:ext cx="8710034" cy="1659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219" name="Text Box 3"/>
            <p:cNvSpPr txBox="1">
              <a:spLocks noChangeArrowheads="1"/>
            </p:cNvSpPr>
            <p:nvPr/>
          </p:nvSpPr>
          <p:spPr bwMode="auto">
            <a:xfrm>
              <a:off x="1730902" y="1866436"/>
              <a:ext cx="8710034" cy="1244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6" tIns="58132" rIns="81646" bIns="40823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fontAlgn="base" hangingPunct="0">
                <a:lnSpc>
                  <a:spcPct val="96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>
                <a:lnSpc>
                  <a:spcPct val="92000"/>
                </a:lnSpc>
                <a:spcAft>
                  <a:spcPts val="1179"/>
                </a:spcAft>
              </a:pP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За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героические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подвиги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в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Великой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Отечественной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войне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i="1" dirty="0" err="1">
                  <a:solidFill>
                    <a:srgbClr val="FF0D0B"/>
                  </a:solidFill>
                  <a:cs typeface="Times New Roman" panose="02020603050405020304" pitchFamily="18" charset="0"/>
                </a:rPr>
                <a:t>звания</a:t>
              </a:r>
              <a:r>
                <a:rPr lang="en-US" sz="1724" b="1" i="1" dirty="0">
                  <a:solidFill>
                    <a:srgbClr val="FF0D0B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i="1" dirty="0" err="1">
                  <a:solidFill>
                    <a:srgbClr val="FF0D0B"/>
                  </a:solidFill>
                  <a:cs typeface="Times New Roman" panose="02020603050405020304" pitchFamily="18" charset="0"/>
                </a:rPr>
                <a:t>Героя</a:t>
              </a:r>
              <a:r>
                <a:rPr lang="en-US" sz="1724" b="1" i="1" dirty="0">
                  <a:solidFill>
                    <a:srgbClr val="FF0D0B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i="1" dirty="0" err="1">
                  <a:solidFill>
                    <a:srgbClr val="FF0D0B"/>
                  </a:solidFill>
                  <a:cs typeface="Times New Roman" panose="02020603050405020304" pitchFamily="18" charset="0"/>
                </a:rPr>
                <a:t>Советского</a:t>
              </a:r>
              <a:r>
                <a:rPr lang="en-US" sz="1724" b="1" i="1" dirty="0">
                  <a:solidFill>
                    <a:srgbClr val="FF0D0B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i="1" dirty="0" err="1">
                  <a:solidFill>
                    <a:srgbClr val="FF0D0B"/>
                  </a:solidFill>
                  <a:cs typeface="Times New Roman" panose="02020603050405020304" pitchFamily="18" charset="0"/>
                </a:rPr>
                <a:t>Союза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удостоены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свыше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11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тыс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человек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(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часть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–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посмертно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),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из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них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104 –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дважды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трое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–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трижды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(Г.К.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Жуков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, И.Н.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Кожедуб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 и А.И. </a:t>
              </a:r>
              <a:r>
                <a:rPr lang="en-US" sz="1724" b="1" dirty="0" err="1">
                  <a:solidFill>
                    <a:srgbClr val="000080"/>
                  </a:solidFill>
                  <a:cs typeface="Times New Roman" panose="02020603050405020304" pitchFamily="18" charset="0"/>
                </a:rPr>
                <a:t>Покрышкин</a:t>
              </a:r>
              <a:r>
                <a:rPr lang="en-US" sz="1724" b="1" dirty="0">
                  <a:solidFill>
                    <a:srgbClr val="000080"/>
                  </a:solidFill>
                  <a:cs typeface="Times New Roman" panose="02020603050405020304" pitchFamily="18" charset="0"/>
                </a:rPr>
                <a:t>). </a:t>
              </a:r>
            </a:p>
            <a:p>
              <a:pPr algn="just">
                <a:lnSpc>
                  <a:spcPct val="92000"/>
                </a:lnSpc>
                <a:spcAft>
                  <a:spcPts val="1179"/>
                </a:spcAft>
              </a:pPr>
              <a:endParaRPr lang="en-US" sz="1724" b="1" dirty="0">
                <a:solidFill>
                  <a:srgbClr val="000080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482" y="3413159"/>
              <a:ext cx="4049705" cy="3354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663" y="2956631"/>
              <a:ext cx="2482821" cy="2642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7990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532</Words>
  <Application>Microsoft Office PowerPoint</Application>
  <PresentationFormat>Широкоэкранный</PresentationFormat>
  <Paragraphs>80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Constantia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18</cp:revision>
  <dcterms:created xsi:type="dcterms:W3CDTF">2015-12-04T06:10:14Z</dcterms:created>
  <dcterms:modified xsi:type="dcterms:W3CDTF">2016-12-05T13:57:25Z</dcterms:modified>
</cp:coreProperties>
</file>